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24384000" cy="13716000"/>
  <p:notesSz cx="6858000" cy="9144000"/>
  <p:embeddedFontLst>
    <p:embeddedFont>
      <p:font typeface="Pretendard Regular"/>
      <p:regular r:id="rId74"/>
    </p:embeddedFont>
    <p:embeddedFont>
      <p:font typeface="Pretendard ExtraLight"/>
      <p:regular r:id="rId75"/>
    </p:embeddedFont>
    <p:embeddedFont>
      <p:font typeface="NIXGONFONTS-M V2.0"/>
      <p:regular r:id="rId76"/>
    </p:embeddedFont>
    <p:embeddedFont>
      <p:font typeface="Pretendard Light"/>
      <p:regular r:id="rId77"/>
    </p:embeddedFont>
    <p:embeddedFont>
      <p:font typeface="Poppins SemiBold"/>
      <p:bold r:id="rId78"/>
    </p:embeddedFont>
    <p:embeddedFont>
      <p:font typeface="Poppins ExtraBold"/>
      <p:bold r:id="rId79"/>
    </p:embeddedFont>
    <p:embeddedFont>
      <p:font typeface="Pretendard Bold"/>
      <p:bold r:id="rId80"/>
    </p:embeddedFont>
    <p:embeddedFont>
      <p:font typeface="Pretendard ExtraBold"/>
      <p:bold r:id="rId81"/>
    </p:embeddedFont>
    <p:embeddedFont>
      <p:font typeface="210 Gulim 050"/>
      <p:regular r:id="rId82"/>
    </p:embeddedFont>
    <p:embeddedFont>
      <p:font typeface="Pretendard SemiBold"/>
      <p:bold r:id="rId83"/>
    </p:embeddedFont>
    <p:embeddedFont>
      <p:font typeface="Noto Sans CJK KR Bold"/>
      <p:bold r:id="rId84"/>
    </p:embeddedFont>
    <p:embeddedFont>
      <p:font typeface="NIXGONFONTS-B V2.0"/>
      <p:regular r:id="rId85"/>
    </p:embeddedFont>
    <p:embeddedFont>
      <p:font typeface="Pretendard Thin"/>
      <p:regular r:id="rId86"/>
    </p:embeddedFont>
    <p:embeddedFont>
      <p:font typeface="Pretendard Medium"/>
      <p:bold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fonts/font1.fntdata" Type="http://schemas.openxmlformats.org/officeDocument/2006/relationships/font"/><Relationship Id="rId75" Target="fonts/font2.fntdata" Type="http://schemas.openxmlformats.org/officeDocument/2006/relationships/font"/><Relationship Id="rId76" Target="fonts/font3.fntdata" Type="http://schemas.openxmlformats.org/officeDocument/2006/relationships/font"/><Relationship Id="rId77" Target="fonts/font4.fntdata" Type="http://schemas.openxmlformats.org/officeDocument/2006/relationships/font"/><Relationship Id="rId78" Target="fonts/font5.fntdata" Type="http://schemas.openxmlformats.org/officeDocument/2006/relationships/font"/><Relationship Id="rId79" Target="fonts/font6.fntdata" Type="http://schemas.openxmlformats.org/officeDocument/2006/relationships/font"/><Relationship Id="rId8" Target="slides/slide3.xml" Type="http://schemas.openxmlformats.org/officeDocument/2006/relationships/slide"/><Relationship Id="rId80" Target="fonts/font7.fntdata" Type="http://schemas.openxmlformats.org/officeDocument/2006/relationships/font"/><Relationship Id="rId81" Target="fonts/font8.fntdata" Type="http://schemas.openxmlformats.org/officeDocument/2006/relationships/font"/><Relationship Id="rId82" Target="fonts/font9.fntdata" Type="http://schemas.openxmlformats.org/officeDocument/2006/relationships/font"/><Relationship Id="rId83" Target="fonts/font10.fntdata" Type="http://schemas.openxmlformats.org/officeDocument/2006/relationships/font"/><Relationship Id="rId84" Target="fonts/font11.fntdata" Type="http://schemas.openxmlformats.org/officeDocument/2006/relationships/font"/><Relationship Id="rId85" Target="fonts/font12.fntdata" Type="http://schemas.openxmlformats.org/officeDocument/2006/relationships/font"/><Relationship Id="rId86" Target="fonts/font13.fntdata" Type="http://schemas.openxmlformats.org/officeDocument/2006/relationships/font"/><Relationship Id="rId87" Target="fonts/font14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54.png" Type="http://schemas.openxmlformats.org/officeDocument/2006/relationships/image"/><Relationship Id="rId3" Target="../media/image22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2" Target="../media/image54.png" Type="http://schemas.openxmlformats.org/officeDocument/2006/relationships/image"/><Relationship Id="rId3" Target="../media/image22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57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76.png" Type="http://schemas.openxmlformats.org/officeDocument/2006/relationships/image"/><Relationship Id="rId2" Target="../media/image54.png" Type="http://schemas.openxmlformats.org/officeDocument/2006/relationships/image"/><Relationship Id="rId3" Target="../media/image22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22.pn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1.png" Type="http://schemas.openxmlformats.org/officeDocument/2006/relationships/image"/><Relationship Id="rId7" Target="../media/image22.pn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22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22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2" Target="../media/image90.png" Type="http://schemas.openxmlformats.org/officeDocument/2006/relationships/image"/><Relationship Id="rId3" Target="../media/image22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94.pn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2" Target="../media/image102.png" Type="http://schemas.openxmlformats.org/officeDocument/2006/relationships/image"/><Relationship Id="rId3" Target="../media/image101.png" Type="http://schemas.openxmlformats.org/officeDocument/2006/relationships/image"/><Relationship Id="rId4" Target="../media/image22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2" Target="../media/image112.png" Type="http://schemas.openxmlformats.org/officeDocument/2006/relationships/image"/><Relationship Id="rId3" Target="../media/image113.png" Type="http://schemas.openxmlformats.org/officeDocument/2006/relationships/image"/><Relationship Id="rId4" Target="../media/image22.png" Type="http://schemas.openxmlformats.org/officeDocument/2006/relationships/image"/><Relationship Id="rId5" Target="../media/image105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6.png" Type="http://schemas.openxmlformats.org/officeDocument/2006/relationships/image"/><Relationship Id="rId11" Target="../media/image127.png" Type="http://schemas.openxmlformats.org/officeDocument/2006/relationships/image"/><Relationship Id="rId2" Target="../media/image119.png" Type="http://schemas.openxmlformats.org/officeDocument/2006/relationships/image"/><Relationship Id="rId3" Target="../media/image22.pn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png" Type="http://schemas.openxmlformats.org/officeDocument/2006/relationships/image"/><Relationship Id="rId3" Target="../media/image129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37.png" Type="http://schemas.openxmlformats.org/officeDocument/2006/relationships/image"/><Relationship Id="rId12" Target="../media/image138.png" Type="http://schemas.openxmlformats.org/officeDocument/2006/relationships/image"/><Relationship Id="rId13" Target="../media/image112.png" Type="http://schemas.openxmlformats.org/officeDocument/2006/relationships/image"/><Relationship Id="rId14" Target="../media/image139.png" Type="http://schemas.openxmlformats.org/officeDocument/2006/relationships/image"/><Relationship Id="rId2" Target="../media/image130.png" Type="http://schemas.openxmlformats.org/officeDocument/2006/relationships/image"/><Relationship Id="rId3" Target="../media/image22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40.png" Type="http://schemas.openxmlformats.org/officeDocument/2006/relationships/image"/><Relationship Id="rId4" Target="../media/image141.png" Type="http://schemas.openxmlformats.org/officeDocument/2006/relationships/image"/><Relationship Id="rId5" Target="../media/image1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3.png" Type="http://schemas.openxmlformats.org/officeDocument/2006/relationships/image"/><Relationship Id="rId3" Target="../media/image144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png" Type="http://schemas.openxmlformats.org/officeDocument/2006/relationships/image"/><Relationship Id="rId12" Target="../media/image155.png" Type="http://schemas.openxmlformats.org/officeDocument/2006/relationships/image"/><Relationship Id="rId13" Target="../media/image156.png" Type="http://schemas.openxmlformats.org/officeDocument/2006/relationships/image"/><Relationship Id="rId14" Target="../media/image22.png" Type="http://schemas.openxmlformats.org/officeDocument/2006/relationships/image"/><Relationship Id="rId15" Target="../media/image157.png" Type="http://schemas.openxmlformats.org/officeDocument/2006/relationships/image"/><Relationship Id="rId16" Target="../media/image158.png" Type="http://schemas.openxmlformats.org/officeDocument/2006/relationships/image"/><Relationship Id="rId17" Target="../media/image159.png" Type="http://schemas.openxmlformats.org/officeDocument/2006/relationships/image"/><Relationship Id="rId18" Target="../media/image160.png" Type="http://schemas.openxmlformats.org/officeDocument/2006/relationships/image"/><Relationship Id="rId2" Target="../media/image145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49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22.png" Type="http://schemas.openxmlformats.org/officeDocument/2006/relationships/image"/><Relationship Id="rId4" Target="../media/image162.png" Type="http://schemas.openxmlformats.org/officeDocument/2006/relationships/image"/><Relationship Id="rId5" Target="../media/image1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png" Type="http://schemas.openxmlformats.org/officeDocument/2006/relationships/image"/><Relationship Id="rId12" Target="../media/image22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73.png" Type="http://schemas.openxmlformats.org/officeDocument/2006/relationships/image"/><Relationship Id="rId16" Target="../media/image160.png" Type="http://schemas.openxmlformats.org/officeDocument/2006/relationships/image"/><Relationship Id="rId2" Target="../media/image164.png" Type="http://schemas.openxmlformats.org/officeDocument/2006/relationships/image"/><Relationship Id="rId3" Target="../media/image165.png" Type="http://schemas.openxmlformats.org/officeDocument/2006/relationships/image"/><Relationship Id="rId4" Target="../media/image166.png" Type="http://schemas.openxmlformats.org/officeDocument/2006/relationships/image"/><Relationship Id="rId5" Target="../media/image167.png" Type="http://schemas.openxmlformats.org/officeDocument/2006/relationships/image"/><Relationship Id="rId6" Target="../media/image168.png" Type="http://schemas.openxmlformats.org/officeDocument/2006/relationships/image"/><Relationship Id="rId7" Target="../media/image169.png" Type="http://schemas.openxmlformats.org/officeDocument/2006/relationships/image"/><Relationship Id="rId8" Target="../media/image151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4.png" Type="http://schemas.openxmlformats.org/officeDocument/2006/relationships/image"/><Relationship Id="rId3" Target="../media/image175.png" Type="http://schemas.openxmlformats.org/officeDocument/2006/relationships/image"/><Relationship Id="rId4" Target="../media/image22.png" Type="http://schemas.openxmlformats.org/officeDocument/2006/relationships/image"/><Relationship Id="rId5" Target="../media/image17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7.png" Type="http://schemas.openxmlformats.org/officeDocument/2006/relationships/image"/><Relationship Id="rId3" Target="../media/image178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1.png" Type="http://schemas.openxmlformats.org/officeDocument/2006/relationships/image"/><Relationship Id="rId3" Target="../media/image182.png" Type="http://schemas.openxmlformats.org/officeDocument/2006/relationships/image"/><Relationship Id="rId4" Target="../media/image18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1.png" Type="http://schemas.openxmlformats.org/officeDocument/2006/relationships/image"/><Relationship Id="rId11" Target="../media/image192.png" Type="http://schemas.openxmlformats.org/officeDocument/2006/relationships/image"/><Relationship Id="rId12" Target="../media/image193.png" Type="http://schemas.openxmlformats.org/officeDocument/2006/relationships/image"/><Relationship Id="rId13" Target="../media/image194.png" Type="http://schemas.openxmlformats.org/officeDocument/2006/relationships/image"/><Relationship Id="rId2" Target="../media/image184.png" Type="http://schemas.openxmlformats.org/officeDocument/2006/relationships/image"/><Relationship Id="rId3" Target="../media/image185.png" Type="http://schemas.openxmlformats.org/officeDocument/2006/relationships/image"/><Relationship Id="rId4" Target="../media/image186.png" Type="http://schemas.openxmlformats.org/officeDocument/2006/relationships/image"/><Relationship Id="rId5" Target="../media/image187.png" Type="http://schemas.openxmlformats.org/officeDocument/2006/relationships/image"/><Relationship Id="rId6" Target="../media/image22.png" Type="http://schemas.openxmlformats.org/officeDocument/2006/relationships/image"/><Relationship Id="rId7" Target="../media/image188.png" Type="http://schemas.openxmlformats.org/officeDocument/2006/relationships/image"/><Relationship Id="rId8" Target="../media/image189.png" Type="http://schemas.openxmlformats.org/officeDocument/2006/relationships/image"/><Relationship Id="rId9" Target="../media/image19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png" Type="http://schemas.openxmlformats.org/officeDocument/2006/relationships/image"/><Relationship Id="rId11" Target="../media/image204.png" Type="http://schemas.openxmlformats.org/officeDocument/2006/relationships/image"/><Relationship Id="rId12" Target="../media/image205.png" Type="http://schemas.openxmlformats.org/officeDocument/2006/relationships/image"/><Relationship Id="rId13" Target="../media/image206.png" Type="http://schemas.openxmlformats.org/officeDocument/2006/relationships/image"/><Relationship Id="rId14" Target="../media/image207.png" Type="http://schemas.openxmlformats.org/officeDocument/2006/relationships/image"/><Relationship Id="rId15" Target="../media/image208.png" Type="http://schemas.openxmlformats.org/officeDocument/2006/relationships/image"/><Relationship Id="rId16" Target="../media/image209.png" Type="http://schemas.openxmlformats.org/officeDocument/2006/relationships/image"/><Relationship Id="rId17" Target="../media/image22.png" Type="http://schemas.openxmlformats.org/officeDocument/2006/relationships/image"/><Relationship Id="rId18" Target="../media/image210.png" Type="http://schemas.openxmlformats.org/officeDocument/2006/relationships/image"/><Relationship Id="rId19" Target="../media/image211.png" Type="http://schemas.openxmlformats.org/officeDocument/2006/relationships/image"/><Relationship Id="rId2" Target="../media/image195.png" Type="http://schemas.openxmlformats.org/officeDocument/2006/relationships/image"/><Relationship Id="rId20" Target="../media/image212.png" Type="http://schemas.openxmlformats.org/officeDocument/2006/relationships/image"/><Relationship Id="rId21" Target="../media/image213.png" Type="http://schemas.openxmlformats.org/officeDocument/2006/relationships/image"/><Relationship Id="rId22" Target="../media/image214.png" Type="http://schemas.openxmlformats.org/officeDocument/2006/relationships/image"/><Relationship Id="rId3" Target="../media/image196.png" Type="http://schemas.openxmlformats.org/officeDocument/2006/relationships/image"/><Relationship Id="rId4" Target="../media/image197.png" Type="http://schemas.openxmlformats.org/officeDocument/2006/relationships/image"/><Relationship Id="rId5" Target="../media/image198.png" Type="http://schemas.openxmlformats.org/officeDocument/2006/relationships/image"/><Relationship Id="rId6" Target="../media/image199.png" Type="http://schemas.openxmlformats.org/officeDocument/2006/relationships/image"/><Relationship Id="rId7" Target="../media/image200.png" Type="http://schemas.openxmlformats.org/officeDocument/2006/relationships/image"/><Relationship Id="rId8" Target="../media/image201.pn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0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10.png" Type="http://schemas.openxmlformats.org/officeDocument/2006/relationships/image"/><Relationship Id="rId2" Target="../media/image215.png" Type="http://schemas.openxmlformats.org/officeDocument/2006/relationships/image"/><Relationship Id="rId20" Target="../media/image211.png" Type="http://schemas.openxmlformats.org/officeDocument/2006/relationships/image"/><Relationship Id="rId21" Target="../media/image220.png" Type="http://schemas.openxmlformats.org/officeDocument/2006/relationships/image"/><Relationship Id="rId22" Target="../media/image213.png" Type="http://schemas.openxmlformats.org/officeDocument/2006/relationships/image"/><Relationship Id="rId23" Target="../media/image214.png" Type="http://schemas.openxmlformats.org/officeDocument/2006/relationships/image"/><Relationship Id="rId24" Target="../media/image221.png" Type="http://schemas.openxmlformats.org/officeDocument/2006/relationships/image"/><Relationship Id="rId25" Target="../media/image222.png" Type="http://schemas.openxmlformats.org/officeDocument/2006/relationships/image"/><Relationship Id="rId26" Target="../media/image223.png" Type="http://schemas.openxmlformats.org/officeDocument/2006/relationships/image"/><Relationship Id="rId27" Target="../media/image224.png" Type="http://schemas.openxmlformats.org/officeDocument/2006/relationships/image"/><Relationship Id="rId28" Target="../media/image225.png" Type="http://schemas.openxmlformats.org/officeDocument/2006/relationships/image"/><Relationship Id="rId3" Target="../media/image216.png" Type="http://schemas.openxmlformats.org/officeDocument/2006/relationships/image"/><Relationship Id="rId4" Target="../media/image217.png" Type="http://schemas.openxmlformats.org/officeDocument/2006/relationships/image"/><Relationship Id="rId5" Target="../media/image209.png" Type="http://schemas.openxmlformats.org/officeDocument/2006/relationships/image"/><Relationship Id="rId6" Target="../media/image22.png" Type="http://schemas.openxmlformats.org/officeDocument/2006/relationships/image"/><Relationship Id="rId7" Target="../media/image218.png" Type="http://schemas.openxmlformats.org/officeDocument/2006/relationships/image"/><Relationship Id="rId8" Target="../media/image219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0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10.png" Type="http://schemas.openxmlformats.org/officeDocument/2006/relationships/image"/><Relationship Id="rId2" Target="../media/image226.png" Type="http://schemas.openxmlformats.org/officeDocument/2006/relationships/image"/><Relationship Id="rId20" Target="../media/image211.png" Type="http://schemas.openxmlformats.org/officeDocument/2006/relationships/image"/><Relationship Id="rId21" Target="../media/image220.png" Type="http://schemas.openxmlformats.org/officeDocument/2006/relationships/image"/><Relationship Id="rId22" Target="../media/image213.png" Type="http://schemas.openxmlformats.org/officeDocument/2006/relationships/image"/><Relationship Id="rId23" Target="../media/image214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3" Target="../media/image227.png" Type="http://schemas.openxmlformats.org/officeDocument/2006/relationships/image"/><Relationship Id="rId4" Target="../media/image209.png" Type="http://schemas.openxmlformats.org/officeDocument/2006/relationships/image"/><Relationship Id="rId5" Target="../media/image22.png" Type="http://schemas.openxmlformats.org/officeDocument/2006/relationships/image"/><Relationship Id="rId6" Target="../media/image228.png" Type="http://schemas.openxmlformats.org/officeDocument/2006/relationships/image"/><Relationship Id="rId7" Target="../media/image229.png" Type="http://schemas.openxmlformats.org/officeDocument/2006/relationships/image"/><Relationship Id="rId8" Target="../media/image230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0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10.png" Type="http://schemas.openxmlformats.org/officeDocument/2006/relationships/image"/><Relationship Id="rId2" Target="../media/image213.png" Type="http://schemas.openxmlformats.org/officeDocument/2006/relationships/image"/><Relationship Id="rId20" Target="../media/image211.png" Type="http://schemas.openxmlformats.org/officeDocument/2006/relationships/image"/><Relationship Id="rId21" Target="../media/image220.png" Type="http://schemas.openxmlformats.org/officeDocument/2006/relationships/image"/><Relationship Id="rId22" Target="../media/image240.png" Type="http://schemas.openxmlformats.org/officeDocument/2006/relationships/image"/><Relationship Id="rId23" Target="../media/image241.png" Type="http://schemas.openxmlformats.org/officeDocument/2006/relationships/image"/><Relationship Id="rId24" Target="../media/image242.png" Type="http://schemas.openxmlformats.org/officeDocument/2006/relationships/image"/><Relationship Id="rId25" Target="../media/image214.png" Type="http://schemas.openxmlformats.org/officeDocument/2006/relationships/image"/><Relationship Id="rId26" Target="../media/image243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3" Target="../media/image209.png" Type="http://schemas.openxmlformats.org/officeDocument/2006/relationships/image"/><Relationship Id="rId4" Target="../media/image22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1.png" Type="http://schemas.openxmlformats.org/officeDocument/2006/relationships/image"/><Relationship Id="rId11" Target="../media/image202.png" Type="http://schemas.openxmlformats.org/officeDocument/2006/relationships/image"/><Relationship Id="rId12" Target="../media/image203.png" Type="http://schemas.openxmlformats.org/officeDocument/2006/relationships/image"/><Relationship Id="rId13" Target="../media/image204.png" Type="http://schemas.openxmlformats.org/officeDocument/2006/relationships/image"/><Relationship Id="rId14" Target="../media/image205.png" Type="http://schemas.openxmlformats.org/officeDocument/2006/relationships/image"/><Relationship Id="rId15" Target="../media/image206.png" Type="http://schemas.openxmlformats.org/officeDocument/2006/relationships/image"/><Relationship Id="rId16" Target="../media/image207.png" Type="http://schemas.openxmlformats.org/officeDocument/2006/relationships/image"/><Relationship Id="rId17" Target="../media/image208.png" Type="http://schemas.openxmlformats.org/officeDocument/2006/relationships/image"/><Relationship Id="rId18" Target="../media/image210.png" Type="http://schemas.openxmlformats.org/officeDocument/2006/relationships/image"/><Relationship Id="rId19" Target="../media/image211.png" Type="http://schemas.openxmlformats.org/officeDocument/2006/relationships/image"/><Relationship Id="rId2" Target="../media/image209.png" Type="http://schemas.openxmlformats.org/officeDocument/2006/relationships/image"/><Relationship Id="rId20" Target="../media/image220.png" Type="http://schemas.openxmlformats.org/officeDocument/2006/relationships/image"/><Relationship Id="rId21" Target="../media/image213.png" Type="http://schemas.openxmlformats.org/officeDocument/2006/relationships/image"/><Relationship Id="rId22" Target="../media/image214.png" Type="http://schemas.openxmlformats.org/officeDocument/2006/relationships/image"/><Relationship Id="rId23" Target="../media/image248.png" Type="http://schemas.openxmlformats.org/officeDocument/2006/relationships/image"/><Relationship Id="rId3" Target="../media/image22.png" Type="http://schemas.openxmlformats.org/officeDocument/2006/relationships/image"/><Relationship Id="rId4" Target="../media/image244.png" Type="http://schemas.openxmlformats.org/officeDocument/2006/relationships/image"/><Relationship Id="rId5" Target="../media/image245.png" Type="http://schemas.openxmlformats.org/officeDocument/2006/relationships/image"/><Relationship Id="rId6" Target="../media/image246.png" Type="http://schemas.openxmlformats.org/officeDocument/2006/relationships/image"/><Relationship Id="rId7" Target="../media/image247.png" Type="http://schemas.openxmlformats.org/officeDocument/2006/relationships/image"/><Relationship Id="rId8" Target="../media/image199.png" Type="http://schemas.openxmlformats.org/officeDocument/2006/relationships/image"/><Relationship Id="rId9" Target="../media/image20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5.png" Type="http://schemas.openxmlformats.org/officeDocument/2006/relationships/image"/><Relationship Id="rId11" Target="../media/image256.png" Type="http://schemas.openxmlformats.org/officeDocument/2006/relationships/image"/><Relationship Id="rId12" Target="../media/image257.png" Type="http://schemas.openxmlformats.org/officeDocument/2006/relationships/image"/><Relationship Id="rId13" Target="../media/image258.png" Type="http://schemas.openxmlformats.org/officeDocument/2006/relationships/image"/><Relationship Id="rId14" Target="../media/image259.png" Type="http://schemas.openxmlformats.org/officeDocument/2006/relationships/image"/><Relationship Id="rId15" Target="../media/image260.png" Type="http://schemas.openxmlformats.org/officeDocument/2006/relationships/image"/><Relationship Id="rId16" Target="../media/image261.png" Type="http://schemas.openxmlformats.org/officeDocument/2006/relationships/image"/><Relationship Id="rId2" Target="../media/image209.png" Type="http://schemas.openxmlformats.org/officeDocument/2006/relationships/image"/><Relationship Id="rId3" Target="../media/image22.png" Type="http://schemas.openxmlformats.org/officeDocument/2006/relationships/image"/><Relationship Id="rId4" Target="../media/image249.png" Type="http://schemas.openxmlformats.org/officeDocument/2006/relationships/image"/><Relationship Id="rId5" Target="../media/image250.png" Type="http://schemas.openxmlformats.org/officeDocument/2006/relationships/image"/><Relationship Id="rId6" Target="../media/image251.png" Type="http://schemas.openxmlformats.org/officeDocument/2006/relationships/image"/><Relationship Id="rId7" Target="../media/image252.png" Type="http://schemas.openxmlformats.org/officeDocument/2006/relationships/image"/><Relationship Id="rId8" Target="../media/image253.png" Type="http://schemas.openxmlformats.org/officeDocument/2006/relationships/image"/><Relationship Id="rId9" Target="../media/image2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9.png" Type="http://schemas.openxmlformats.org/officeDocument/2006/relationships/image"/><Relationship Id="rId11" Target="../media/image270.png" Type="http://schemas.openxmlformats.org/officeDocument/2006/relationships/image"/><Relationship Id="rId12" Target="../media/image271.png" Type="http://schemas.openxmlformats.org/officeDocument/2006/relationships/image"/><Relationship Id="rId13" Target="../media/image272.png" Type="http://schemas.openxmlformats.org/officeDocument/2006/relationships/image"/><Relationship Id="rId14" Target="../media/image273.png" Type="http://schemas.openxmlformats.org/officeDocument/2006/relationships/image"/><Relationship Id="rId15" Target="../media/image274.png" Type="http://schemas.openxmlformats.org/officeDocument/2006/relationships/image"/><Relationship Id="rId16" Target="../media/image275.png" Type="http://schemas.openxmlformats.org/officeDocument/2006/relationships/image"/><Relationship Id="rId17" Target="../media/image276.png" Type="http://schemas.openxmlformats.org/officeDocument/2006/relationships/image"/><Relationship Id="rId18" Target="../media/image277.png" Type="http://schemas.openxmlformats.org/officeDocument/2006/relationships/image"/><Relationship Id="rId19" Target="../media/image278.png" Type="http://schemas.openxmlformats.org/officeDocument/2006/relationships/image"/><Relationship Id="rId2" Target="../media/image262.png" Type="http://schemas.openxmlformats.org/officeDocument/2006/relationships/image"/><Relationship Id="rId20" Target="../media/image279.png" Type="http://schemas.openxmlformats.org/officeDocument/2006/relationships/image"/><Relationship Id="rId21" Target="../media/image280.png" Type="http://schemas.openxmlformats.org/officeDocument/2006/relationships/image"/><Relationship Id="rId22" Target="../media/image281.png" Type="http://schemas.openxmlformats.org/officeDocument/2006/relationships/image"/><Relationship Id="rId3" Target="../media/image263.png" Type="http://schemas.openxmlformats.org/officeDocument/2006/relationships/image"/><Relationship Id="rId4" Target="../media/image22.png" Type="http://schemas.openxmlformats.org/officeDocument/2006/relationships/image"/><Relationship Id="rId5" Target="../media/image264.png" Type="http://schemas.openxmlformats.org/officeDocument/2006/relationships/image"/><Relationship Id="rId6" Target="../media/image265.png" Type="http://schemas.openxmlformats.org/officeDocument/2006/relationships/image"/><Relationship Id="rId7" Target="../media/image266.png" Type="http://schemas.openxmlformats.org/officeDocument/2006/relationships/image"/><Relationship Id="rId8" Target="../media/image267.png" Type="http://schemas.openxmlformats.org/officeDocument/2006/relationships/image"/><Relationship Id="rId9" Target="../media/image26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2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3.png" Type="http://schemas.openxmlformats.org/officeDocument/2006/relationships/image"/><Relationship Id="rId3" Target="../media/image22.png" Type="http://schemas.openxmlformats.org/officeDocument/2006/relationships/image"/><Relationship Id="rId4" Target="../media/image284.png" Type="http://schemas.openxmlformats.org/officeDocument/2006/relationships/image"/><Relationship Id="rId5" Target="../media/image285.png" Type="http://schemas.openxmlformats.org/officeDocument/2006/relationships/image"/><Relationship Id="rId6" Target="../media/image286.png" Type="http://schemas.openxmlformats.org/officeDocument/2006/relationships/image"/><Relationship Id="rId7" Target="../media/image28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5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2.png" Type="http://schemas.openxmlformats.org/officeDocument/2006/relationships/image"/><Relationship Id="rId6" Target="../media/image291.png" Type="http://schemas.openxmlformats.org/officeDocument/2006/relationships/image"/><Relationship Id="rId7" Target="../media/image292.png" Type="http://schemas.openxmlformats.org/officeDocument/2006/relationships/image"/><Relationship Id="rId8" Target="../media/image293.png" Type="http://schemas.openxmlformats.org/officeDocument/2006/relationships/image"/><Relationship Id="rId9" Target="../media/image29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9.png" Type="http://schemas.openxmlformats.org/officeDocument/2006/relationships/image"/><Relationship Id="rId3" Target="../media/image22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3.png" Type="http://schemas.openxmlformats.org/officeDocument/2006/relationships/image"/><Relationship Id="rId3" Target="../media/image304.png" Type="http://schemas.openxmlformats.org/officeDocument/2006/relationships/image"/><Relationship Id="rId4" Target="../media/image305.png" Type="http://schemas.openxmlformats.org/officeDocument/2006/relationships/image"/><Relationship Id="rId5" Target="../media/image22.png" Type="http://schemas.openxmlformats.org/officeDocument/2006/relationships/image"/><Relationship Id="rId6" Target="../media/image306.png" Type="http://schemas.openxmlformats.org/officeDocument/2006/relationships/image"/><Relationship Id="rId7" Target="../media/image30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8.png" Type="http://schemas.openxmlformats.org/officeDocument/2006/relationships/image"/><Relationship Id="rId3" Target="../media/image22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3.png" Type="http://schemas.openxmlformats.org/officeDocument/2006/relationships/image"/><Relationship Id="rId3" Target="../media/image22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5.png" Type="http://schemas.openxmlformats.org/officeDocument/2006/relationships/image"/><Relationship Id="rId11" Target="../media/image326.png" Type="http://schemas.openxmlformats.org/officeDocument/2006/relationships/image"/><Relationship Id="rId12" Target="../media/image327.png" Type="http://schemas.openxmlformats.org/officeDocument/2006/relationships/image"/><Relationship Id="rId13" Target="../media/image328.png" Type="http://schemas.openxmlformats.org/officeDocument/2006/relationships/image"/><Relationship Id="rId2" Target="../media/image313.png" Type="http://schemas.openxmlformats.org/officeDocument/2006/relationships/image"/><Relationship Id="rId3" Target="../media/image22.png" Type="http://schemas.openxmlformats.org/officeDocument/2006/relationships/image"/><Relationship Id="rId4" Target="../media/image314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9.png" Type="http://schemas.openxmlformats.org/officeDocument/2006/relationships/image"/><Relationship Id="rId3" Target="../media/image22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2" Target="../media/image329.png" Type="http://schemas.openxmlformats.org/officeDocument/2006/relationships/image"/><Relationship Id="rId3" Target="../media/image22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4.png" Type="http://schemas.openxmlformats.org/officeDocument/2006/relationships/image"/><Relationship Id="rId3" Target="../media/image22.png" Type="http://schemas.openxmlformats.org/officeDocument/2006/relationships/image"/><Relationship Id="rId4" Target="../media/image304.png" Type="http://schemas.openxmlformats.org/officeDocument/2006/relationships/image"/><Relationship Id="rId5" Target="../media/image306.png" Type="http://schemas.openxmlformats.org/officeDocument/2006/relationships/image"/><Relationship Id="rId6" Target="../media/image34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6.png" Type="http://schemas.openxmlformats.org/officeDocument/2006/relationships/image"/><Relationship Id="rId3" Target="../media/image22.png" Type="http://schemas.openxmlformats.org/officeDocument/2006/relationships/image"/><Relationship Id="rId4" Target="../media/image347.png" Type="http://schemas.openxmlformats.org/officeDocument/2006/relationships/image"/><Relationship Id="rId5" Target="../media/image348.png" Type="http://schemas.openxmlformats.org/officeDocument/2006/relationships/image"/><Relationship Id="rId6" Target="../media/image349.png" Type="http://schemas.openxmlformats.org/officeDocument/2006/relationships/image"/><Relationship Id="rId7" Target="../media/image315.png" Type="http://schemas.openxmlformats.org/officeDocument/2006/relationships/image"/><Relationship Id="rId8" Target="../media/image350.png" Type="http://schemas.openxmlformats.org/officeDocument/2006/relationships/image"/><Relationship Id="rId9" Target="../media/image35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2.png" Type="http://schemas.openxmlformats.org/officeDocument/2006/relationships/image"/><Relationship Id="rId3" Target="../media/image22.png" Type="http://schemas.openxmlformats.org/officeDocument/2006/relationships/image"/><Relationship Id="rId4" Target="../media/image353.png" Type="http://schemas.openxmlformats.org/officeDocument/2006/relationships/image"/><Relationship Id="rId5" Target="../media/image354.png" Type="http://schemas.openxmlformats.org/officeDocument/2006/relationships/image"/><Relationship Id="rId6" Target="../media/image355.png" Type="http://schemas.openxmlformats.org/officeDocument/2006/relationships/image"/><Relationship Id="rId7" Target="../media/image356.png" Type="http://schemas.openxmlformats.org/officeDocument/2006/relationships/image"/><Relationship Id="rId8" Target="../media/image35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8.png" Type="http://schemas.openxmlformats.org/officeDocument/2006/relationships/image"/><Relationship Id="rId3" Target="../media/image22.png" Type="http://schemas.openxmlformats.org/officeDocument/2006/relationships/image"/><Relationship Id="rId4" Target="../media/image359.png" Type="http://schemas.openxmlformats.org/officeDocument/2006/relationships/image"/><Relationship Id="rId5" Target="" TargetMode="External" Type="http://schemas.openxmlformats.org/officeDocument/2006/relationships/hyperlink"/><Relationship Id="rId6" Target="../media/image36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1.png" Type="http://schemas.openxmlformats.org/officeDocument/2006/relationships/image"/><Relationship Id="rId3" Target="../media/image22.png" Type="http://schemas.openxmlformats.org/officeDocument/2006/relationships/image"/><Relationship Id="rId4" Target="../media/image362.png" Type="http://schemas.openxmlformats.org/officeDocument/2006/relationships/image"/><Relationship Id="rId5" Target="../media/image363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5.png" Type="http://schemas.openxmlformats.org/officeDocument/2006/relationships/image"/><Relationship Id="rId7" Target="../media/image24.png" Type="http://schemas.openxmlformats.org/officeDocument/2006/relationships/image"/><Relationship Id="rId8" Target="../media/image27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3.png" Type="http://schemas.openxmlformats.org/officeDocument/2006/relationships/image"/><Relationship Id="rId11" Target="../media/image374.png" Type="http://schemas.openxmlformats.org/officeDocument/2006/relationships/image"/><Relationship Id="rId2" Target="../media/image366.png" Type="http://schemas.openxmlformats.org/officeDocument/2006/relationships/image"/><Relationship Id="rId3" Target="../media/image367.png" Type="http://schemas.openxmlformats.org/officeDocument/2006/relationships/image"/><Relationship Id="rId4" Target="../media/image368.png" Type="http://schemas.openxmlformats.org/officeDocument/2006/relationships/image"/><Relationship Id="rId5" Target="../media/image369.png" Type="http://schemas.openxmlformats.org/officeDocument/2006/relationships/image"/><Relationship Id="rId6" Target="../media/image370.png" Type="http://schemas.openxmlformats.org/officeDocument/2006/relationships/image"/><Relationship Id="rId7" Target="../media/image22.png" Type="http://schemas.openxmlformats.org/officeDocument/2006/relationships/image"/><Relationship Id="rId8" Target="../media/image371.png" Type="http://schemas.openxmlformats.org/officeDocument/2006/relationships/image"/><Relationship Id="rId9" Target="../media/image37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6.png" Type="http://schemas.openxmlformats.org/officeDocument/2006/relationships/image"/><Relationship Id="rId3" Target="../media/image375.png" Type="http://schemas.openxmlformats.org/officeDocument/2006/relationships/image"/><Relationship Id="rId4" Target="../media/image376.png" Type="http://schemas.openxmlformats.org/officeDocument/2006/relationships/image"/><Relationship Id="rId5" Target="../media/image377.png" Type="http://schemas.openxmlformats.org/officeDocument/2006/relationships/image"/><Relationship Id="rId6" Target="../media/image378.png" Type="http://schemas.openxmlformats.org/officeDocument/2006/relationships/image"/><Relationship Id="rId7" Target="../media/image22.png" Type="http://schemas.openxmlformats.org/officeDocument/2006/relationships/image"/><Relationship Id="rId8" Target="../media/image379.png" Type="http://schemas.openxmlformats.org/officeDocument/2006/relationships/image"/><Relationship Id="rId9" Target="../media/image380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8.png" Type="http://schemas.openxmlformats.org/officeDocument/2006/relationships/image"/><Relationship Id="rId11" Target="../media/image389.png" Type="http://schemas.openxmlformats.org/officeDocument/2006/relationships/image"/><Relationship Id="rId12" Target="../media/image390.png" Type="http://schemas.openxmlformats.org/officeDocument/2006/relationships/image"/><Relationship Id="rId13" Target="../media/image391.png" Type="http://schemas.openxmlformats.org/officeDocument/2006/relationships/image"/><Relationship Id="rId14" Target="../media/image392.png" Type="http://schemas.openxmlformats.org/officeDocument/2006/relationships/image"/><Relationship Id="rId15" Target="../media/image393.png" Type="http://schemas.openxmlformats.org/officeDocument/2006/relationships/image"/><Relationship Id="rId2" Target="../media/image381.png" Type="http://schemas.openxmlformats.org/officeDocument/2006/relationships/image"/><Relationship Id="rId3" Target="../media/image382.png" Type="http://schemas.openxmlformats.org/officeDocument/2006/relationships/image"/><Relationship Id="rId4" Target="../media/image22.png" Type="http://schemas.openxmlformats.org/officeDocument/2006/relationships/image"/><Relationship Id="rId5" Target="../media/image383.png" Type="http://schemas.openxmlformats.org/officeDocument/2006/relationships/image"/><Relationship Id="rId6" Target="../media/image384.png" Type="http://schemas.openxmlformats.org/officeDocument/2006/relationships/image"/><Relationship Id="rId7" Target="../media/image385.png" Type="http://schemas.openxmlformats.org/officeDocument/2006/relationships/image"/><Relationship Id="rId8" Target="../media/image386.png" Type="http://schemas.openxmlformats.org/officeDocument/2006/relationships/image"/><Relationship Id="rId9" Target="../media/image387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22.png" Type="http://schemas.openxmlformats.org/officeDocument/2006/relationships/image"/><Relationship Id="rId5" Target="../media/image396.png" Type="http://schemas.openxmlformats.org/officeDocument/2006/relationships/image"/><Relationship Id="rId6" Target="../media/image384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22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6.png" Type="http://schemas.openxmlformats.org/officeDocument/2006/relationships/image"/><Relationship Id="rId11" Target="../media/image427.png" Type="http://schemas.openxmlformats.org/officeDocument/2006/relationships/image"/><Relationship Id="rId12" Target="../media/image428.png" Type="http://schemas.openxmlformats.org/officeDocument/2006/relationships/image"/><Relationship Id="rId13" Target="../media/image429.png" Type="http://schemas.openxmlformats.org/officeDocument/2006/relationships/image"/><Relationship Id="rId14" Target="../media/image430.png" Type="http://schemas.openxmlformats.org/officeDocument/2006/relationships/image"/><Relationship Id="rId15" Target="../media/image431.png" Type="http://schemas.openxmlformats.org/officeDocument/2006/relationships/image"/><Relationship Id="rId2" Target="../media/image419.png" Type="http://schemas.openxmlformats.org/officeDocument/2006/relationships/image"/><Relationship Id="rId3" Target="../media/image22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media/image422.png" Type="http://schemas.openxmlformats.org/officeDocument/2006/relationships/image"/><Relationship Id="rId7" Target="../media/image423.png" Type="http://schemas.openxmlformats.org/officeDocument/2006/relationships/image"/><Relationship Id="rId8" Target="../media/image424.png" Type="http://schemas.openxmlformats.org/officeDocument/2006/relationships/image"/><Relationship Id="rId9" Target="../media/image425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9.png" Type="http://schemas.openxmlformats.org/officeDocument/2006/relationships/image"/><Relationship Id="rId11" Target="../media/image440.png" Type="http://schemas.openxmlformats.org/officeDocument/2006/relationships/image"/><Relationship Id="rId12" Target="../media/image441.png" Type="http://schemas.openxmlformats.org/officeDocument/2006/relationships/image"/><Relationship Id="rId13" Target="../media/image442.png" Type="http://schemas.openxmlformats.org/officeDocument/2006/relationships/image"/><Relationship Id="rId14" Target="../media/image443.png" Type="http://schemas.openxmlformats.org/officeDocument/2006/relationships/image"/><Relationship Id="rId15" Target="../media/image444.png" Type="http://schemas.openxmlformats.org/officeDocument/2006/relationships/image"/><Relationship Id="rId16" Target="../media/image445.png" Type="http://schemas.openxmlformats.org/officeDocument/2006/relationships/image"/><Relationship Id="rId17" Target="../media/image446.gif" Type="http://schemas.openxmlformats.org/officeDocument/2006/relationships/image"/><Relationship Id="rId18" Target="../media/image447.png" Type="http://schemas.openxmlformats.org/officeDocument/2006/relationships/image"/><Relationship Id="rId19" Target="../media/image448.png" Type="http://schemas.openxmlformats.org/officeDocument/2006/relationships/image"/><Relationship Id="rId2" Target="../media/image432.png" Type="http://schemas.openxmlformats.org/officeDocument/2006/relationships/image"/><Relationship Id="rId3" Target="../media/image22.png" Type="http://schemas.openxmlformats.org/officeDocument/2006/relationships/image"/><Relationship Id="rId4" Target="../media/image433.png" Type="http://schemas.openxmlformats.org/officeDocument/2006/relationships/image"/><Relationship Id="rId5" Target="../media/image434.png" Type="http://schemas.openxmlformats.org/officeDocument/2006/relationships/image"/><Relationship Id="rId6" Target="../media/image435.png" Type="http://schemas.openxmlformats.org/officeDocument/2006/relationships/image"/><Relationship Id="rId7" Target="../media/image436.png" Type="http://schemas.openxmlformats.org/officeDocument/2006/relationships/image"/><Relationship Id="rId8" Target="../media/image437.png" Type="http://schemas.openxmlformats.org/officeDocument/2006/relationships/image"/><Relationship Id="rId9" Target="../media/image438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9.png" Type="http://schemas.openxmlformats.org/officeDocument/2006/relationships/image"/><Relationship Id="rId3" Target="../media/image450.png" Type="http://schemas.openxmlformats.org/officeDocument/2006/relationships/image"/><Relationship Id="rId4" Target="../media/image451.png" Type="http://schemas.openxmlformats.org/officeDocument/2006/relationships/image"/><Relationship Id="rId5" Target="../media/image4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5.png" Type="http://schemas.openxmlformats.org/officeDocument/2006/relationships/image"/><Relationship Id="rId5" Target="../media/image27.png" Type="http://schemas.openxmlformats.org/officeDocument/2006/relationships/image"/><Relationship Id="rId6" Target="../media/image24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2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3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38.png" Type="http://schemas.openxmlformats.org/officeDocument/2006/relationships/image"/><Relationship Id="rId5" Target="../media/image44.png" Type="http://schemas.openxmlformats.org/officeDocument/2006/relationships/image"/><Relationship Id="rId6" Target="../media/image47.png" Type="http://schemas.openxmlformats.org/officeDocument/2006/relationships/image"/><Relationship Id="rId7" Target="../media/image24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5511800" y="1778000"/>
            <a:ext cx="13906500" cy="222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5100" y="1854200"/>
            <a:ext cx="29464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10400" y="5016500"/>
            <a:ext cx="3009900" cy="300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60100" y="5016500"/>
            <a:ext cx="3009900" cy="300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59500" y="5016500"/>
            <a:ext cx="3009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09800" y="5016500"/>
            <a:ext cx="3009900" cy="300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60700" y="5016500"/>
            <a:ext cx="30099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69200" y="5943600"/>
            <a:ext cx="19685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45900" y="5943600"/>
            <a:ext cx="1625600" cy="269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52700" y="6070600"/>
            <a:ext cx="2311400" cy="252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44900" y="5803900"/>
            <a:ext cx="1816100" cy="276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392900" y="5816600"/>
            <a:ext cx="1930400" cy="2717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759200" y="8763000"/>
            <a:ext cx="1549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false" i="false" u="none" strike="noStrike">
                <a:solidFill>
                  <a:srgbClr val="000000"/>
                </a:solidFill>
                <a:ea typeface="Pretendard Regular"/>
              </a:rPr>
              <a:t>김시온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5100" y="8763000"/>
            <a:ext cx="1549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false" i="false" u="none" strike="noStrike">
                <a:solidFill>
                  <a:srgbClr val="000000"/>
                </a:solidFill>
                <a:ea typeface="Pretendard Regular"/>
              </a:rPr>
              <a:t>김지민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98300" y="8763000"/>
            <a:ext cx="1549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false" i="false" u="none" strike="noStrike">
                <a:solidFill>
                  <a:srgbClr val="000000"/>
                </a:solidFill>
                <a:ea typeface="Pretendard Regular"/>
              </a:rPr>
              <a:t>박형진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22600" y="8763000"/>
            <a:ext cx="1549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false" i="false" u="none" strike="noStrike">
                <a:solidFill>
                  <a:srgbClr val="000000"/>
                </a:solidFill>
                <a:ea typeface="Pretendard Regular"/>
              </a:rPr>
              <a:t>송누림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672300" y="8763000"/>
            <a:ext cx="1549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false" i="false" u="none" strike="noStrike">
                <a:solidFill>
                  <a:srgbClr val="000000"/>
                </a:solidFill>
                <a:ea typeface="Pretendard Regular"/>
              </a:rPr>
              <a:t>이민지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89300" y="10071100"/>
            <a:ext cx="2349500" cy="1727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RAG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모델링</a:t>
            </a:r>
          </a:p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대시보드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개발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91400" y="10071100"/>
            <a:ext cx="2057400" cy="1727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RAG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모델링</a:t>
            </a:r>
            <a:b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</a:b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웹앱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개발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34700" y="10071100"/>
            <a:ext cx="3060700" cy="1143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엔지니어링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40000" y="10071100"/>
            <a:ext cx="2349500" cy="1143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대시보드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개발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291300" y="10071100"/>
            <a:ext cx="2349500" cy="1143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데이터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대시보드</a:t>
            </a:r>
            <a:r>
              <a:rPr lang="en-US" sz="3229" b="false" i="false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3229" b="false" i="false" u="none" strike="noStrike">
                <a:solidFill>
                  <a:srgbClr val="595959"/>
                </a:solidFill>
                <a:ea typeface="Pretendard ExtraLight"/>
              </a:rPr>
              <a:t>개발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739900" y="4686300"/>
            <a:ext cx="11950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39900" y="8699500"/>
            <a:ext cx="119888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39900" y="3543300"/>
            <a:ext cx="12407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구직자와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사이의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완화를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원활한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흐름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생성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2578100"/>
            <a:ext cx="124714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82800" y="5372100"/>
            <a:ext cx="7581900" cy="3606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9900" y="6197600"/>
            <a:ext cx="124079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41100"/>
              </a:lnSpc>
            </a:pP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직자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맞춤형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가이드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 /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지원자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비교</a:t>
            </a:r>
            <a:b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</a:br>
            <a:r>
              <a:rPr lang="en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현실적인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상황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파악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5207000"/>
            <a:ext cx="12471400" cy="73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39900" y="10185400"/>
            <a:ext cx="12712700" cy="2006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점핏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고객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및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영업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이익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증가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쉽고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편리한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준비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리소스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절약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핏한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인재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9232900"/>
            <a:ext cx="12776200" cy="73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 rot="0">
            <a:off x="1739900" y="4686300"/>
            <a:ext cx="120777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95900" y="7531100"/>
            <a:ext cx="11938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78500" y="8267700"/>
            <a:ext cx="2298700" cy="63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90600" y="3060700"/>
            <a:ext cx="9372600" cy="728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739900" y="4686300"/>
            <a:ext cx="119507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39900" y="8699500"/>
            <a:ext cx="119888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39900" y="3543300"/>
            <a:ext cx="12407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구직자와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사이의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완화를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원활한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흐름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생성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2578100"/>
            <a:ext cx="12471400" cy="73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39900" y="6197600"/>
            <a:ext cx="124079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41100"/>
              </a:lnSpc>
            </a:pP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직자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맞춤형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가이드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 /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지원자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비교</a:t>
            </a:r>
            <a:b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</a:br>
            <a:r>
              <a:rPr lang="en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현실적인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상황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파악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5207000"/>
            <a:ext cx="12471400" cy="736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39900" y="10185400"/>
            <a:ext cx="12712700" cy="2006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점핏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고객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및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영업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이익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증가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쉽고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편리한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준비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리소스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절약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핏한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인재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" y="9232900"/>
            <a:ext cx="12776200" cy="736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 rot="0">
            <a:off x="1739900" y="2590800"/>
            <a:ext cx="12077700" cy="2311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 rot="0">
            <a:off x="1739900" y="8585200"/>
            <a:ext cx="1207770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90700" y="9169400"/>
            <a:ext cx="8026400" cy="367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68539">
            <a:off x="15494000" y="11264900"/>
            <a:ext cx="546100" cy="4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307300" y="5270500"/>
            <a:ext cx="1485900" cy="360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5181600"/>
            <a:ext cx="2806700" cy="34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110200" y="6985000"/>
            <a:ext cx="16256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17700" y="2997200"/>
            <a:ext cx="3251200" cy="214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951700" y="3149600"/>
            <a:ext cx="1905000" cy="185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021300" y="3987800"/>
            <a:ext cx="1625600" cy="16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739900" y="4686300"/>
            <a:ext cx="119507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739900" y="8699500"/>
            <a:ext cx="119888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39900" y="3543300"/>
            <a:ext cx="12407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구직자와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사이의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완화를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원활한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흐름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생성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27200" y="2578100"/>
            <a:ext cx="124714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39900" y="6197600"/>
            <a:ext cx="124079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41100"/>
              </a:lnSpc>
            </a:pP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직자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맞춤형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가이드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 /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지원자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비교</a:t>
            </a:r>
            <a:br>
              <a:rPr lang="ko-KR" sz="306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</a:br>
            <a:r>
              <a:rPr lang="en" sz="3066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현실적인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상황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파악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간극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27200" y="5207000"/>
            <a:ext cx="12471400" cy="73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39900" y="10185400"/>
            <a:ext cx="12712700" cy="2006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" sz="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점핏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 →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고객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및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영업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이익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증가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쉽고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편리한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준비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커리어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채용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리소스</a:t>
            </a:r>
            <a:r>
              <a:rPr lang="en-US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절약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핏한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인재</a:t>
            </a:r>
            <a:r>
              <a:rPr lang="en-US" sz="30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27200" y="9232900"/>
            <a:ext cx="127762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>
            <a:alphaModFix amt="90000"/>
          </a:blip>
          <a:stretch>
            <a:fillRect/>
          </a:stretch>
        </p:blipFill>
        <p:spPr>
          <a:xfrm rot="0">
            <a:off x="1739900" y="2590800"/>
            <a:ext cx="12077700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47900" y="5638800"/>
            <a:ext cx="7454900" cy="642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45800" y="5537200"/>
            <a:ext cx="10947400" cy="652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57500"/>
            <a:ext cx="8293100" cy="162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45800" y="2857500"/>
            <a:ext cx="11442700" cy="157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360400" y="3289300"/>
            <a:ext cx="64008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DrawBridge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의</a:t>
            </a: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차별화</a:t>
            </a: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전략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9900" y="3086100"/>
            <a:ext cx="5537200" cy="1244600"/>
          </a:xfrm>
          <a:prstGeom prst="rect">
            <a:avLst/>
          </a:prstGeom>
        </p:spPr>
        <p:txBody>
          <a:bodyPr anchor="t" rtlCol="false" lIns="0" tIns="48099" rIns="0" bIns="0"/>
          <a:lstStyle/>
          <a:p>
            <a:pPr algn="ctr" lvl="0">
              <a:lnSpc>
                <a:spcPct val="99600"/>
              </a:lnSpc>
            </a:pP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국내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채용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플랫폼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
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(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잡코리아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, 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원티드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등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8900" y="6438900"/>
            <a:ext cx="51308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1.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단순한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데이터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나열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6900" y="10045700"/>
            <a:ext cx="83058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구직자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→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스택에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대한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정량적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평가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구인기업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→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객관적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평가에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기반한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추천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성장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인재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확인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4800" y="9029700"/>
            <a:ext cx="64008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2.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사용자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의존적인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신뢰성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00400" y="7569200"/>
            <a:ext cx="5867400" cy="4953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공고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목록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나열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지원자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현황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통계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수준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94100" y="10045700"/>
            <a:ext cx="54737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제공자에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따라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일방적인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전달</a:t>
            </a:r>
          </a:p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객관성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공정성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부족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72900" y="6311900"/>
            <a:ext cx="69596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" sz="4666" b="true" i="false" u="none" strike="noStrike">
                <a:solidFill>
                  <a:srgbClr val="272424"/>
                </a:solidFill>
                <a:latin typeface="Pretendard Regular"/>
              </a:rPr>
              <a:t>1. </a:t>
            </a:r>
            <a:r>
              <a:rPr lang="en-US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latin typeface="Pretendard Regular"/>
              </a:rPr>
              <a:t>IT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직무에</a:t>
            </a:r>
            <a:r>
              <a:rPr lang="en-US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특화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72900" y="9029700"/>
            <a:ext cx="92710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2. AI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를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활용한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숙련도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평가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시스템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도입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14200" y="7353300"/>
            <a:ext cx="83947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l" lvl="0">
              <a:lnSpc>
                <a:spcPct val="99600"/>
              </a:lnSpc>
            </a:pPr>
            <a:r>
              <a:rPr lang="en" sz="2800" b="false" i="false" u="none" strike="noStrike">
                <a:solidFill>
                  <a:srgbClr val="272424"/>
                </a:solidFill>
                <a:ea typeface="Pretendard Regular"/>
              </a:rPr>
              <a:t>구직자</a:t>
            </a:r>
            <a:r>
              <a:rPr lang="en" sz="2800" b="true" i="false" u="none" strike="noStrike">
                <a:solidFill>
                  <a:srgbClr val="272424"/>
                </a:solidFill>
                <a:latin typeface="Pretendard Regular"/>
              </a:rPr>
              <a:t> →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현업에서의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직무별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스택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트렌드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구인기업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 →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업계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지원자의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기술스택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현황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성장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과정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확인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9645">
            <a:off x="9702800" y="3632200"/>
            <a:ext cx="11303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47900" y="5638800"/>
            <a:ext cx="7454900" cy="642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45800" y="5537200"/>
            <a:ext cx="10947400" cy="652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57500"/>
            <a:ext cx="8293100" cy="162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45800" y="2857500"/>
            <a:ext cx="11442700" cy="157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360400" y="3289300"/>
            <a:ext cx="64008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DrawBridge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의</a:t>
            </a: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차별화</a:t>
            </a:r>
            <a:r>
              <a:rPr lang="en-US" sz="4000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4000" b="true" i="false" u="none" strike="noStrike">
                <a:solidFill>
                  <a:srgbClr val="272424"/>
                </a:solidFill>
                <a:ea typeface="Pretendard SemiBold"/>
              </a:rPr>
              <a:t>전략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9900" y="3086100"/>
            <a:ext cx="5537200" cy="1244600"/>
          </a:xfrm>
          <a:prstGeom prst="rect">
            <a:avLst/>
          </a:prstGeom>
        </p:spPr>
        <p:txBody>
          <a:bodyPr anchor="t" rtlCol="false" lIns="0" tIns="48099" rIns="0" bIns="0"/>
          <a:lstStyle/>
          <a:p>
            <a:pPr algn="ctr" lvl="0">
              <a:lnSpc>
                <a:spcPct val="99600"/>
              </a:lnSpc>
            </a:pP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국내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채용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3786" b="true" i="false" u="none" strike="noStrike">
                <a:solidFill>
                  <a:srgbClr val="272424"/>
                </a:solidFill>
                <a:ea typeface="Pretendard SemiBold"/>
              </a:rPr>
              <a:t>플랫폼</a:t>
            </a:r>
            <a:r>
              <a:rPr lang="en-US" sz="3786" b="true" i="false" u="none" strike="noStrike">
                <a:solidFill>
                  <a:srgbClr val="272424"/>
                </a:solidFill>
                <a:latin typeface="Pretendard SemiBold"/>
              </a:rPr>
              <a:t> 
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(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잡코리아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, 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원티드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 </a:t>
            </a:r>
            <a:r>
              <a:rPr lang="ko-KR" sz="2666" b="false" i="false" u="none" strike="noStrike">
                <a:solidFill>
                  <a:srgbClr val="272424"/>
                </a:solidFill>
                <a:ea typeface="Pretendard SemiBold"/>
              </a:rPr>
              <a:t>등</a:t>
            </a:r>
            <a:r>
              <a:rPr lang="en-US" sz="2666" b="false" i="false" u="none" strike="noStrike">
                <a:solidFill>
                  <a:srgbClr val="272424"/>
                </a:solidFill>
                <a:latin typeface="Pretendard Semi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8900" y="6438900"/>
            <a:ext cx="51308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1.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단순한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데이터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나열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6900" y="10045700"/>
            <a:ext cx="83058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구직자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→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스택에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대한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정량적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평가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구인기업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→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객관적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평가에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기반한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추천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성장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인재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확인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4800" y="9029700"/>
            <a:ext cx="64008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2.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사용자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의존적인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신뢰성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00400" y="7569200"/>
            <a:ext cx="5867400" cy="4953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공고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목록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나열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지원자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현황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통계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수준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94100" y="10045700"/>
            <a:ext cx="54737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제공자에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따라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일방적인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전달</a:t>
            </a:r>
          </a:p>
          <a:p>
            <a:pPr algn="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객관성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공정성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부족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72900" y="6311900"/>
            <a:ext cx="69596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1. IT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직무에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특화된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정보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72900" y="9029700"/>
            <a:ext cx="9271000" cy="825500"/>
          </a:xfrm>
          <a:prstGeom prst="rect">
            <a:avLst/>
          </a:prstGeom>
        </p:spPr>
        <p:txBody>
          <a:bodyPr anchor="t" rtlCol="false" lIns="0" tIns="59267" rIns="0" bIns="0"/>
          <a:lstStyle/>
          <a:p>
            <a:pPr algn="l" lvl="0">
              <a:lnSpc>
                <a:spcPct val="99600"/>
              </a:lnSpc>
            </a:pP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2. AI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를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ea typeface="Pretendard Regular"/>
              </a:rPr>
              <a:t>활용한</a:t>
            </a:r>
            <a:r>
              <a:rPr lang="en-US" sz="4666" b="tru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숙련도</a:t>
            </a:r>
            <a:r>
              <a:rPr lang="en-US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평가</a:t>
            </a:r>
            <a:r>
              <a:rPr lang="en-US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시스템</a:t>
            </a:r>
            <a:r>
              <a:rPr lang="en-US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4666" b="true" i="false" u="none" strike="noStrike">
                <a:solidFill>
                  <a:srgbClr val="272424"/>
                </a:solidFill>
                <a:highlight>
                  <a:srgbClr val="FFBF1D"/>
                </a:highlight>
                <a:ea typeface="Pretendard Regular"/>
              </a:rPr>
              <a:t>도입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14200" y="7353300"/>
            <a:ext cx="83947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l" lvl="0">
              <a:lnSpc>
                <a:spcPct val="99600"/>
              </a:lnSpc>
            </a:pPr>
            <a:r>
              <a:rPr lang="en" sz="2800" b="false" i="false" u="none" strike="noStrike">
                <a:solidFill>
                  <a:srgbClr val="272424"/>
                </a:solidFill>
                <a:ea typeface="Pretendard Regular"/>
              </a:rPr>
              <a:t>구직자</a:t>
            </a:r>
            <a:r>
              <a:rPr lang="en" sz="2800" b="true" i="false" u="none" strike="noStrike">
                <a:solidFill>
                  <a:srgbClr val="272424"/>
                </a:solidFill>
                <a:latin typeface="Pretendard Regular"/>
              </a:rPr>
              <a:t> →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현업에서의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직무별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스택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트렌드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구인기업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  → 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업계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지원자의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기술스택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현황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성장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과정</a:t>
            </a:r>
            <a:r>
              <a:rPr lang="en-US" sz="2800" b="false" i="false" u="none" strike="noStrike">
                <a:solidFill>
                  <a:srgbClr val="272424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72424"/>
                </a:solidFill>
                <a:ea typeface="Pretendard Regular"/>
              </a:rPr>
              <a:t>확인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9645">
            <a:off x="9702800" y="3632200"/>
            <a:ext cx="11303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73300" y="1943100"/>
            <a:ext cx="19824700" cy="1115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3390900"/>
            <a:ext cx="10312400" cy="801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71400" y="3416300"/>
            <a:ext cx="10312400" cy="820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635500"/>
            <a:ext cx="4495800" cy="377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Section 2.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흐름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67300" y="2857500"/>
            <a:ext cx="142494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88500" y="4978400"/>
            <a:ext cx="2603500" cy="260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0" y="4978400"/>
            <a:ext cx="2603500" cy="260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64700" y="8851900"/>
            <a:ext cx="5041900" cy="1028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26600" y="11201400"/>
            <a:ext cx="51181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6600" y="10604500"/>
            <a:ext cx="51181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79700" y="4953000"/>
            <a:ext cx="2578100" cy="262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4953000"/>
            <a:ext cx="2641600" cy="262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89300" y="8851900"/>
            <a:ext cx="39370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251200" y="11201400"/>
            <a:ext cx="40132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더미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51200" y="10604500"/>
            <a:ext cx="40132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지원자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56100" y="4838700"/>
            <a:ext cx="2946400" cy="274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03700" y="8851900"/>
            <a:ext cx="3251200" cy="1028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865600" y="11201400"/>
            <a:ext cx="33147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(API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65600" y="10604500"/>
            <a:ext cx="33147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87600" y="1828800"/>
            <a:ext cx="13411200" cy="4546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38400" y="11480800"/>
            <a:ext cx="9855200" cy="901700"/>
          </a:xfrm>
          <a:prstGeom prst="rect">
            <a:avLst/>
          </a:prstGeom>
        </p:spPr>
        <p:txBody>
          <a:bodyPr anchor="b" rtlCol="false" lIns="0" tIns="0" rIns="0" bIns="22014"/>
          <a:lstStyle/>
          <a:p>
            <a:pPr algn="l" lvl="0">
              <a:lnSpc>
                <a:spcPct val="105410"/>
              </a:lnSpc>
            </a:pP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팀명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: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도개교</a:t>
            </a:r>
          </a:p>
          <a:p>
            <a:pPr algn="l" lvl="0">
              <a:lnSpc>
                <a:spcPct val="105410"/>
              </a:lnSpc>
            </a:pP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팀원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: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김시온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김지민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박형진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송누림</a:t>
            </a:r>
            <a:r>
              <a:rPr lang="en-US" sz="2666" b="false" i="false" u="none" strike="noStrike" spc="-27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666" b="false" i="false" u="none" strike="noStrike" spc="-27">
                <a:solidFill>
                  <a:srgbClr val="616161"/>
                </a:solidFill>
                <a:ea typeface="Pretendard Regular"/>
              </a:rPr>
              <a:t>이민지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5400" y="-304800"/>
            <a:ext cx="952500" cy="1437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20878800" y="1066800"/>
            <a:ext cx="22225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62800" y="1079500"/>
            <a:ext cx="965200" cy="57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57200" y="8051800"/>
            <a:ext cx="10198100" cy="485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92100" y="12039600"/>
            <a:ext cx="8890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796000" y="4191000"/>
            <a:ext cx="2679700" cy="274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5397500"/>
            <a:ext cx="965200" cy="1041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034000" y="8737600"/>
            <a:ext cx="4343400" cy="17145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구직자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10,000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건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생성</a:t>
            </a:r>
            <a:b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</a:b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16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정보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컬럼</a:t>
            </a:r>
          </a:p>
          <a:p>
            <a:pPr algn="l" lvl="0">
              <a:lnSpc>
                <a:spcPct val="109559"/>
              </a:lnSpc>
            </a:pP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     + 12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스킬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컬럼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2600" y="8737600"/>
            <a:ext cx="6045200" cy="22733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IPF → 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연령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성별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학력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가우시안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분포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+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가중치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→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경력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인구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분포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→ 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근무지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거주지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원티드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→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직무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스킬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연봉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5800" y="8737600"/>
            <a:ext cx="4572000" cy="17145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4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개의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채용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플랫폼</a:t>
            </a:r>
            <a:b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</a:b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ㆍ정부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 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경제활동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·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성씨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통계</a:t>
            </a:r>
            <a:b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</a:b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ㆍ전국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법정동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위치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90100" y="4419600"/>
            <a:ext cx="5003800" cy="298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52800" y="5372100"/>
            <a:ext cx="9652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75100" y="5575300"/>
            <a:ext cx="2006600" cy="200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55800" y="5575300"/>
            <a:ext cx="2006600" cy="200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55800" y="3568700"/>
            <a:ext cx="2006600" cy="200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75100" y="3568700"/>
            <a:ext cx="2019300" cy="2006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135600" y="7188200"/>
            <a:ext cx="40132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40100" y="2260600"/>
            <a:ext cx="2184400" cy="223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65300" y="6832600"/>
            <a:ext cx="9652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916400" y="5105400"/>
            <a:ext cx="2705100" cy="270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453100" y="5842000"/>
            <a:ext cx="2705100" cy="270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505700" y="2946400"/>
            <a:ext cx="51689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모니터링과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기술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분석을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위한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구직자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더미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데이터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10,000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5700" y="6858000"/>
            <a:ext cx="65913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공고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모니터링과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분석을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위한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채용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공고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데이터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5,308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13100" y="9017000"/>
            <a:ext cx="6591300" cy="596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기업의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on-premise DB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84400" y="6311900"/>
            <a:ext cx="2235200" cy="223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19600" y="6311900"/>
            <a:ext cx="2235200" cy="223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6600" y="10045700"/>
            <a:ext cx="2336800" cy="2171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505700" y="10833100"/>
            <a:ext cx="65913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기술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트렌드를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위한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허깅페이스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모델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데이터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2,083,155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건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2300" y="8724900"/>
            <a:ext cx="51181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8400" y="4635500"/>
            <a:ext cx="40132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3200" y="12382500"/>
            <a:ext cx="33147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3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2600" y="9880600"/>
            <a:ext cx="5588000" cy="2387600"/>
          </a:xfrm>
          <a:prstGeom prst="rect">
            <a:avLst/>
          </a:prstGeom>
        </p:spPr>
        <p:txBody>
          <a:bodyPr anchor="t" rtlCol="false" lIns="0" tIns="17803" rIns="0" bIns="0"/>
          <a:lstStyle/>
          <a:p>
            <a:pPr algn="l" lvl="0">
              <a:lnSpc>
                <a:spcPct val="109559"/>
              </a:lnSpc>
            </a:pPr>
            <a:r>
              <a:rPr lang="en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9559"/>
              </a:lnSpc>
            </a:pPr>
            <a:br>
              <a:rPr/>
            </a:b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ㆍ확장과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서비스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관리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어려움</a:t>
            </a:r>
            <a:b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</a:b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IaaS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사용자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위험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부담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0" y="6858000"/>
            <a:ext cx="1524000" cy="165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59100" y="10045700"/>
            <a:ext cx="5588000" cy="1206500"/>
          </a:xfrm>
          <a:prstGeom prst="rect">
            <a:avLst/>
          </a:prstGeom>
        </p:spPr>
        <p:txBody>
          <a:bodyPr anchor="t" rtlCol="false" lIns="0" tIns="17803" rIns="0" bIns="0"/>
          <a:lstStyle/>
          <a:p>
            <a:pPr algn="ctr" lvl="0">
              <a:lnSpc>
                <a:spcPct val="109559"/>
              </a:lnSpc>
            </a:pPr>
            <a:r>
              <a:rPr lang="en" sz="3504" b="tru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Azure VM for PostgreSQL</a:t>
            </a:r>
          </a:p>
          <a:p>
            <a:pPr algn="ctr" lvl="0">
              <a:lnSpc>
                <a:spcPct val="109559"/>
              </a:lnSpc>
            </a:pPr>
            <a:r>
              <a:rPr lang="en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95600" y="4521200"/>
            <a:ext cx="3644900" cy="364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78400" y="5524500"/>
            <a:ext cx="3644900" cy="364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60700" y="4521200"/>
            <a:ext cx="3644900" cy="364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843500" y="5524500"/>
            <a:ext cx="3644900" cy="3644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963900" y="9880600"/>
            <a:ext cx="5765800" cy="2387600"/>
          </a:xfrm>
          <a:prstGeom prst="rect">
            <a:avLst/>
          </a:prstGeom>
        </p:spPr>
        <p:txBody>
          <a:bodyPr anchor="t" rtlCol="false" lIns="0" tIns="17803" rIns="0" bIns="0"/>
          <a:lstStyle/>
          <a:p>
            <a:pPr algn="l" lvl="0">
              <a:lnSpc>
                <a:spcPct val="109559"/>
              </a:lnSpc>
            </a:pPr>
            <a:r>
              <a:rPr lang="en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9559"/>
              </a:lnSpc>
            </a:pPr>
            <a:br>
              <a:rPr/>
            </a:b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Azure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생태계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기반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연동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용이</a:t>
            </a:r>
            <a:b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</a:b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PaaS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운영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부담</a:t>
            </a:r>
            <a:r>
              <a:rPr lang="en-US" sz="3504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504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최소화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11468100" y="7035800"/>
            <a:ext cx="1435100" cy="129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168900" y="2438400"/>
            <a:ext cx="14058900" cy="157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34200" y="2641600"/>
            <a:ext cx="10515600" cy="1028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900400" y="10045700"/>
            <a:ext cx="5765800" cy="622300"/>
          </a:xfrm>
          <a:prstGeom prst="rect">
            <a:avLst/>
          </a:prstGeom>
        </p:spPr>
        <p:txBody>
          <a:bodyPr anchor="t" rtlCol="false" lIns="0" tIns="17803" rIns="0" bIns="0"/>
          <a:lstStyle/>
          <a:p>
            <a:pPr algn="ctr" lvl="0">
              <a:lnSpc>
                <a:spcPct val="109559"/>
              </a:lnSpc>
            </a:pPr>
            <a:r>
              <a:rPr lang="en" sz="3504" b="tru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Azure DB for PostgreSQL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15700" y="7696200"/>
            <a:ext cx="5499100" cy="22733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en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9559"/>
              </a:lnSpc>
            </a:pPr>
            <a:r>
              <a:rPr lang="en" sz="3333" b="false" i="false" u="none" strike="noStrike">
                <a:solidFill>
                  <a:srgbClr val="000000">
                    <a:alpha val="90196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데이터가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자주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쌓이지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않음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불필요한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리소스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낭비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방지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954500" y="6337300"/>
            <a:ext cx="9652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89400" y="2984500"/>
            <a:ext cx="2235200" cy="223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5816600"/>
            <a:ext cx="68326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임의의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구직자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더미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100~250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개씩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생성</a:t>
            </a:r>
          </a:p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새롭게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올라오는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공고와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모델만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수집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8026400"/>
            <a:ext cx="2235200" cy="223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62500" y="8623300"/>
            <a:ext cx="9652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23800" y="4800600"/>
            <a:ext cx="2489200" cy="223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31000" y="8026400"/>
            <a:ext cx="2298700" cy="223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96500" y="6337300"/>
            <a:ext cx="965200" cy="104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73200" y="10845800"/>
            <a:ext cx="65913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새롭게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올라오는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공고만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수집</a:t>
            </a:r>
          </a:p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셀레니움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기반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코드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docker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실행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52200" y="7696200"/>
            <a:ext cx="5499100" cy="596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9559"/>
              </a:lnSpc>
            </a:pP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1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일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단위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Timer Trigger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011900" y="4178300"/>
            <a:ext cx="2540000" cy="254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72400" y="4876800"/>
            <a:ext cx="2540000" cy="2540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8948400" y="7696200"/>
            <a:ext cx="4127500" cy="596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ctr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기업의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Cloud DB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36700" y="2921000"/>
            <a:ext cx="2184400" cy="2235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669000" y="8851900"/>
            <a:ext cx="48133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브론즈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레이어에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해당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배치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+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실시간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Regular"/>
              </a:rPr>
              <a:t>데이터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80200" y="2921000"/>
            <a:ext cx="24003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2400" y="7810500"/>
            <a:ext cx="5791200" cy="711200"/>
          </a:xfrm>
          <a:prstGeom prst="rect">
            <a:avLst/>
          </a:prstGeom>
        </p:spPr>
        <p:txBody>
          <a:bodyPr anchor="b" rtlCol="false" lIns="0" tIns="0" rIns="0" bIns="51185"/>
          <a:lstStyle/>
          <a:p>
            <a:pPr algn="ctr" lvl="0">
              <a:lnSpc>
                <a:spcPct val="99600"/>
              </a:lnSpc>
            </a:pPr>
            <a:r>
              <a:rPr lang="ko-KR" sz="4030" b="false" i="false" u="none" strike="noStrike">
                <a:solidFill>
                  <a:srgbClr val="AE3A1E"/>
                </a:solidFill>
                <a:ea typeface="NIXGONFONTS-B V2.0"/>
              </a:rPr>
              <a:t>브론즈</a:t>
            </a:r>
            <a:r>
              <a:rPr lang="en-US" sz="4030" b="false" i="false" u="none" strike="noStrike">
                <a:solidFill>
                  <a:srgbClr val="AE3A1E"/>
                </a:solidFill>
                <a:latin typeface="NIXGONFONTS-B V2.0"/>
              </a:rPr>
              <a:t> </a:t>
            </a:r>
            <a:r>
              <a:rPr lang="ko-KR" sz="4030" b="false" i="false" u="none" strike="noStrike">
                <a:solidFill>
                  <a:srgbClr val="AE3A1E"/>
                </a:solidFill>
                <a:ea typeface="NIXGONFONTS-B V2.0"/>
              </a:rPr>
              <a:t>레이어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14600" y="4483100"/>
            <a:ext cx="36068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16900" y="2222500"/>
            <a:ext cx="14439900" cy="1070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8600" y="8966200"/>
            <a:ext cx="57658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배치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+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실시간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데이터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ㆍ구직자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공고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,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허깅페이스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3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분류</a:t>
            </a:r>
            <a:r>
              <a:rPr lang="en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6900" y="6273800"/>
            <a:ext cx="195707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89300" y="4330700"/>
            <a:ext cx="4064000" cy="406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19500" y="4660900"/>
            <a:ext cx="3403600" cy="340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00600" y="3860800"/>
            <a:ext cx="1054100" cy="105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403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48600" y="4330700"/>
            <a:ext cx="4064000" cy="406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78800" y="4660900"/>
            <a:ext cx="3403600" cy="340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359900" y="3860800"/>
            <a:ext cx="1054100" cy="105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4996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02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58700" y="4330700"/>
            <a:ext cx="4064000" cy="406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88900" y="4660900"/>
            <a:ext cx="3403600" cy="340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970000" y="3860800"/>
            <a:ext cx="1054100" cy="1054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1097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03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30700" y="4330700"/>
            <a:ext cx="4064000" cy="406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60900" y="4660900"/>
            <a:ext cx="3403600" cy="340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542000" y="3860800"/>
            <a:ext cx="1054100" cy="1054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6817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04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625600" y="6121400"/>
            <a:ext cx="8128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21310600" y="6248400"/>
            <a:ext cx="812800" cy="292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505200" y="6146800"/>
            <a:ext cx="3632200" cy="635000"/>
          </a:xfrm>
          <a:prstGeom prst="rect">
            <a:avLst/>
          </a:prstGeom>
        </p:spPr>
        <p:txBody>
          <a:bodyPr anchor="ctr" rtlCol="false" lIns="0" tIns="44958" rIns="0" bIns="44958"/>
          <a:lstStyle/>
          <a:p>
            <a:pPr algn="ctr" lvl="0">
              <a:lnSpc>
                <a:spcPct val="99600"/>
              </a:lnSpc>
            </a:pPr>
            <a:r>
              <a:rPr lang="ko-KR" sz="3540" b="true" i="false" u="none" strike="noStrike">
                <a:solidFill>
                  <a:srgbClr val="595959"/>
                </a:solidFill>
                <a:ea typeface="Pretendard Regular"/>
              </a:rPr>
              <a:t>유효</a:t>
            </a:r>
            <a:r>
              <a:rPr lang="en-US" sz="354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40" b="true" i="false" u="none" strike="noStrike">
                <a:solidFill>
                  <a:srgbClr val="595959"/>
                </a:solidFill>
                <a:ea typeface="Pretendard Regular"/>
              </a:rPr>
              <a:t>컬럼</a:t>
            </a:r>
            <a:r>
              <a:rPr lang="en-US" sz="354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40" b="tru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64500" y="6146800"/>
            <a:ext cx="3632200" cy="635000"/>
          </a:xfrm>
          <a:prstGeom prst="rect">
            <a:avLst/>
          </a:prstGeom>
        </p:spPr>
        <p:txBody>
          <a:bodyPr anchor="ctr" rtlCol="false" lIns="0" tIns="44957" rIns="0" bIns="44957"/>
          <a:lstStyle/>
          <a:p>
            <a:pPr algn="ctr" lvl="0">
              <a:lnSpc>
                <a:spcPct val="99600"/>
              </a:lnSpc>
            </a:pP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정제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74600" y="6146800"/>
            <a:ext cx="3632200" cy="635000"/>
          </a:xfrm>
          <a:prstGeom prst="rect">
            <a:avLst/>
          </a:prstGeom>
        </p:spPr>
        <p:txBody>
          <a:bodyPr anchor="ctr" rtlCol="false" lIns="0" tIns="44957" rIns="0" bIns="44957"/>
          <a:lstStyle/>
          <a:p>
            <a:pPr algn="ctr" lvl="0">
              <a:lnSpc>
                <a:spcPct val="99600"/>
              </a:lnSpc>
            </a:pP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46600" y="6146800"/>
            <a:ext cx="3632200" cy="635000"/>
          </a:xfrm>
          <a:prstGeom prst="rect">
            <a:avLst/>
          </a:prstGeom>
        </p:spPr>
        <p:txBody>
          <a:bodyPr anchor="ctr" rtlCol="false" lIns="0" tIns="44957" rIns="0" bIns="44957"/>
          <a:lstStyle/>
          <a:p>
            <a:pPr algn="ctr" lvl="0">
              <a:lnSpc>
                <a:spcPct val="99600"/>
              </a:lnSpc>
            </a:pP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용도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00400" y="9258300"/>
            <a:ext cx="4343400" cy="163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불필요한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컬럼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제거</a:t>
            </a:r>
            <a:b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</a:b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스키마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표준화</a:t>
            </a:r>
          </a:p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   (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점핏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사람인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공통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ID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59700" y="9258300"/>
            <a:ext cx="4343400" cy="1079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null,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공백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특수문자</a:t>
            </a:r>
          </a:p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타입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통일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69800" y="9258300"/>
            <a:ext cx="4343400" cy="163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반정형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정규화</a:t>
            </a:r>
          </a:p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채용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프로세스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표준화</a:t>
            </a:r>
          </a:p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파생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변수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생성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41800" y="9258300"/>
            <a:ext cx="4610100" cy="163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흩어진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통합</a:t>
            </a:r>
          </a:p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구직자와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기업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페이지에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   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맞게끔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컬럼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구분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20800" y="5689600"/>
            <a:ext cx="1181100" cy="1181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932900" y="5562600"/>
            <a:ext cx="1181100" cy="1181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-38100" y="7162800"/>
            <a:ext cx="2971800" cy="368300"/>
          </a:xfrm>
          <a:prstGeom prst="rect">
            <a:avLst/>
          </a:prstGeom>
        </p:spPr>
        <p:txBody>
          <a:bodyPr anchor="b" rtlCol="false" lIns="0" tIns="0" rIns="0" bIns="26208"/>
          <a:lstStyle/>
          <a:p>
            <a:pPr algn="ctr" lvl="0">
              <a:lnSpc>
                <a:spcPct val="99600"/>
              </a:lnSpc>
            </a:pPr>
            <a:r>
              <a:rPr lang="ko-KR" sz="2063" b="false" i="false" u="none" strike="noStrike">
                <a:solidFill>
                  <a:srgbClr val="AE3A1E"/>
                </a:solidFill>
                <a:ea typeface="Pretendard Regular"/>
              </a:rPr>
              <a:t>브론즈</a:t>
            </a:r>
            <a:r>
              <a:rPr lang="en-US" sz="2063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2063" b="false" i="false" u="none" strike="noStrike">
                <a:solidFill>
                  <a:srgbClr val="AE3A1E"/>
                </a:solidFill>
                <a:ea typeface="Pretendard Regular"/>
              </a:rPr>
              <a:t>레이어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0700" y="5461000"/>
            <a:ext cx="1854200" cy="1485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958300" y="5435600"/>
            <a:ext cx="1854200" cy="14859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1399500" y="7137400"/>
            <a:ext cx="2971800" cy="368300"/>
          </a:xfrm>
          <a:prstGeom prst="rect">
            <a:avLst/>
          </a:prstGeom>
        </p:spPr>
        <p:txBody>
          <a:bodyPr anchor="b" rtlCol="false" lIns="0" tIns="0" rIns="0" bIns="26208"/>
          <a:lstStyle/>
          <a:p>
            <a:pPr algn="ctr" lvl="0">
              <a:lnSpc>
                <a:spcPct val="99600"/>
              </a:lnSpc>
            </a:pPr>
            <a:r>
              <a:rPr lang="ko-KR" sz="2063" b="false" i="false" u="none" strike="noStrike">
                <a:solidFill>
                  <a:srgbClr val="787878"/>
                </a:solidFill>
                <a:ea typeface="Pretendard Regular"/>
              </a:rPr>
              <a:t>실버</a:t>
            </a:r>
            <a:r>
              <a:rPr lang="en-US" sz="2063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063" b="false" i="false" u="none" strike="noStrike">
                <a:solidFill>
                  <a:srgbClr val="787878"/>
                </a:solidFill>
                <a:ea typeface="Pretendard Regular"/>
              </a:rPr>
              <a:t>레이어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2700" y="4483100"/>
            <a:ext cx="3606800" cy="2895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49400" y="8966200"/>
            <a:ext cx="5765800" cy="17145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ㆍ구직자와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기업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페이지에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 
     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맞게끔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구분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골드에서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바로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쓸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수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있는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3700" y="7810500"/>
            <a:ext cx="5791200" cy="711200"/>
          </a:xfrm>
          <a:prstGeom prst="rect">
            <a:avLst/>
          </a:prstGeom>
        </p:spPr>
        <p:txBody>
          <a:bodyPr anchor="b" rtlCol="false" lIns="0" tIns="0" rIns="0" bIns="51185"/>
          <a:lstStyle/>
          <a:p>
            <a:pPr algn="ctr" lvl="0">
              <a:lnSpc>
                <a:spcPct val="99600"/>
              </a:lnSpc>
            </a:pPr>
            <a:r>
              <a:rPr lang="ko-KR" sz="4030" b="false" i="false" u="none" strike="noStrike">
                <a:solidFill>
                  <a:srgbClr val="787878"/>
                </a:solidFill>
                <a:ea typeface="NIXGONFONTS-B V2.0"/>
              </a:rPr>
              <a:t>실버</a:t>
            </a:r>
            <a:r>
              <a:rPr lang="en-US" sz="4030" b="false" i="false" u="none" strike="noStrike">
                <a:solidFill>
                  <a:srgbClr val="787878"/>
                </a:solidFill>
                <a:latin typeface="NIXGONFONTS-B V2.0"/>
              </a:rPr>
              <a:t> </a:t>
            </a:r>
            <a:r>
              <a:rPr lang="ko-KR" sz="4030" b="false" i="false" u="none" strike="noStrike">
                <a:solidFill>
                  <a:srgbClr val="787878"/>
                </a:solidFill>
                <a:ea typeface="NIXGONFONTS-B V2.0"/>
              </a:rPr>
              <a:t>레이어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29600" y="2857500"/>
            <a:ext cx="14427200" cy="943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13500" y="7391400"/>
            <a:ext cx="84963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13000" y="5727700"/>
            <a:ext cx="5372100" cy="1892300"/>
          </a:xfrm>
          <a:prstGeom prst="rect">
            <a:avLst/>
          </a:prstGeom>
        </p:spPr>
        <p:txBody>
          <a:bodyPr anchor="ctr" rtlCol="false" lIns="0" tIns="330454" rIns="0" bIns="330454"/>
          <a:lstStyle/>
          <a:p>
            <a:pPr algn="l" lvl="0">
              <a:lnSpc>
                <a:spcPct val="75530"/>
              </a:lnSpc>
            </a:pPr>
            <a:r>
              <a:rPr lang="en" sz="10620" b="false" i="false" u="none" strike="noStrike" spc="319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07800" y="36068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81100" y="36068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7800" y="50292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81100" y="50292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흐름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7800" y="78486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1100" y="78486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웹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페이지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07800" y="92583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81100" y="92583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운영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7800" y="64389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81100" y="64389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en-US" sz="3019" b="false" i="false" u="none" strike="noStrike" spc="60">
                <a:solidFill>
                  <a:srgbClr val="000000"/>
                </a:solidFill>
                <a:latin typeface="Pretendard Bold"/>
              </a:rPr>
              <a:t>RAG </a:t>
            </a:r>
            <a:r>
              <a:rPr lang="ko-KR" sz="3019" b="false" i="false" u="none" strike="noStrike" spc="60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607800" y="10668000"/>
            <a:ext cx="2235200" cy="508000"/>
          </a:xfrm>
          <a:prstGeom prst="rect">
            <a:avLst/>
          </a:prstGeom>
        </p:spPr>
        <p:txBody>
          <a:bodyPr anchor="ctr" rtlCol="false" lIns="0" tIns="88098" rIns="0" bIns="88098"/>
          <a:lstStyle/>
          <a:p>
            <a:pPr algn="l" lvl="0">
              <a:lnSpc>
                <a:spcPct val="75530"/>
              </a:lnSpc>
            </a:pPr>
            <a:r>
              <a:rPr lang="en" sz="2831" b="false" i="false" u="none" strike="noStrike">
                <a:solidFill>
                  <a:srgbClr val="F7C342"/>
                </a:solidFill>
                <a:latin typeface="Poppins SemiBold"/>
              </a:rPr>
              <a:t>Section 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100" y="10668000"/>
            <a:ext cx="8978900" cy="533400"/>
          </a:xfrm>
          <a:prstGeom prst="rect">
            <a:avLst/>
          </a:prstGeom>
        </p:spPr>
        <p:txBody>
          <a:bodyPr anchor="ctr" rtlCol="false" lIns="0" tIns="1918" rIns="0" bIns="1918"/>
          <a:lstStyle/>
          <a:p>
            <a:pPr algn="just" lvl="0">
              <a:lnSpc>
                <a:spcPct val="115369"/>
              </a:lnSpc>
            </a:pPr>
            <a:r>
              <a:rPr lang="en" sz="3019" b="false" i="false" u="none" strike="noStrike" spc="60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6900" y="6273800"/>
            <a:ext cx="202184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4330700"/>
            <a:ext cx="4064000" cy="406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24400" y="4660900"/>
            <a:ext cx="3403600" cy="340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05500" y="3860800"/>
            <a:ext cx="1054100" cy="105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452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12400" y="4330700"/>
            <a:ext cx="4064000" cy="406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42600" y="4660900"/>
            <a:ext cx="3403600" cy="340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3700" y="3860800"/>
            <a:ext cx="1054100" cy="1054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9634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06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95700" y="4330700"/>
            <a:ext cx="4064000" cy="406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25900" y="4660900"/>
            <a:ext cx="3403600" cy="340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907000" y="3860800"/>
            <a:ext cx="1054100" cy="1054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046700" y="4127500"/>
            <a:ext cx="762000" cy="508000"/>
          </a:xfrm>
          <a:prstGeom prst="rect">
            <a:avLst/>
          </a:prstGeom>
        </p:spPr>
        <p:txBody>
          <a:bodyPr anchor="ctr" rtlCol="false" lIns="0" tIns="40926" rIns="0" bIns="40926"/>
          <a:lstStyle/>
          <a:p>
            <a:pPr algn="ctr" lvl="0">
              <a:lnSpc>
                <a:spcPct val="99600"/>
              </a:lnSpc>
            </a:pPr>
            <a:r>
              <a:rPr lang="en" sz="2840" b="false" i="false" u="none" strike="noStrike">
                <a:solidFill>
                  <a:srgbClr val="595959"/>
                </a:solidFill>
                <a:latin typeface="Pretendard Regular"/>
              </a:rPr>
              <a:t>07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803400" y="6121400"/>
            <a:ext cx="812800" cy="29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610100" y="6146800"/>
            <a:ext cx="3632200" cy="635000"/>
          </a:xfrm>
          <a:prstGeom prst="rect">
            <a:avLst/>
          </a:prstGeom>
        </p:spPr>
        <p:txBody>
          <a:bodyPr anchor="ctr" rtlCol="false" lIns="0" tIns="44958" rIns="0" bIns="44958"/>
          <a:lstStyle/>
          <a:p>
            <a:pPr algn="ctr" lvl="0">
              <a:lnSpc>
                <a:spcPct val="99600"/>
              </a:lnSpc>
            </a:pPr>
            <a:r>
              <a:rPr lang="ko-KR" sz="3540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54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40" b="true" i="false" u="none" strike="noStrike">
                <a:solidFill>
                  <a:srgbClr val="595959"/>
                </a:solidFill>
                <a:ea typeface="Pretendard Regular"/>
              </a:rPr>
              <a:t>집계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28300" y="6146800"/>
            <a:ext cx="3632200" cy="635000"/>
          </a:xfrm>
          <a:prstGeom prst="rect">
            <a:avLst/>
          </a:prstGeom>
        </p:spPr>
        <p:txBody>
          <a:bodyPr anchor="ctr" rtlCol="false" lIns="0" tIns="44957" rIns="0" bIns="44957"/>
          <a:lstStyle/>
          <a:p>
            <a:pPr algn="ctr" lvl="0">
              <a:lnSpc>
                <a:spcPct val="99600"/>
              </a:lnSpc>
            </a:pP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피쳐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엔지니어링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11600" y="6146800"/>
            <a:ext cx="3632200" cy="635000"/>
          </a:xfrm>
          <a:prstGeom prst="rect">
            <a:avLst/>
          </a:prstGeom>
        </p:spPr>
        <p:txBody>
          <a:bodyPr anchor="ctr" rtlCol="false" lIns="0" tIns="44957" rIns="0" bIns="44957"/>
          <a:lstStyle/>
          <a:p>
            <a:pPr algn="ctr" lvl="0">
              <a:lnSpc>
                <a:spcPct val="99600"/>
              </a:lnSpc>
            </a:pP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마트</a:t>
            </a:r>
            <a:r>
              <a:rPr lang="en-US" sz="353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539" b="true" i="false" u="none" strike="noStrike">
                <a:solidFill>
                  <a:srgbClr val="595959"/>
                </a:solidFill>
                <a:ea typeface="Pretendard Regular"/>
              </a:rPr>
              <a:t>구축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2200" y="9258300"/>
            <a:ext cx="5689600" cy="163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비율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스킬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사용자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   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연봉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최소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/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최대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등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집계</a:t>
            </a:r>
            <a:b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</a:b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평균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·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중앙값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·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비율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계산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23500" y="9258300"/>
            <a:ext cx="4343400" cy="163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지원자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숙련도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변수</a:t>
            </a:r>
            <a:b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</a:b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시장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점유율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스킬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통계</a:t>
            </a:r>
          </a:p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   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등의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지표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62300" y="9258300"/>
            <a:ext cx="5257800" cy="1079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ㆍ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4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가지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용도로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구분</a:t>
            </a:r>
          </a:p>
          <a:p>
            <a:pPr algn="l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    (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기업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채용공고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구직자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스킬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)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5626100"/>
            <a:ext cx="1181100" cy="1181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717000" y="5626100"/>
            <a:ext cx="1181100" cy="1181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958300" y="5435600"/>
            <a:ext cx="1854200" cy="1485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1412200" y="7137400"/>
            <a:ext cx="2971800" cy="368300"/>
          </a:xfrm>
          <a:prstGeom prst="rect">
            <a:avLst/>
          </a:prstGeom>
        </p:spPr>
        <p:txBody>
          <a:bodyPr anchor="b" rtlCol="false" lIns="0" tIns="0" rIns="0" bIns="26208"/>
          <a:lstStyle/>
          <a:p>
            <a:pPr algn="ctr" lvl="0">
              <a:lnSpc>
                <a:spcPct val="99600"/>
              </a:lnSpc>
            </a:pPr>
            <a:r>
              <a:rPr lang="ko-KR" sz="2063" b="false" i="false" u="none" strike="noStrike">
                <a:solidFill>
                  <a:srgbClr val="EEC04C"/>
                </a:solidFill>
                <a:ea typeface="Pretendard Regular"/>
              </a:rPr>
              <a:t>골드</a:t>
            </a:r>
            <a:r>
              <a:rPr lang="en-US" sz="2063" b="false" i="false" u="none" strike="noStrike">
                <a:solidFill>
                  <a:srgbClr val="EEC04C"/>
                </a:solidFill>
                <a:latin typeface="Pretendard Regular"/>
              </a:rPr>
              <a:t> </a:t>
            </a:r>
            <a:r>
              <a:rPr lang="ko-KR" sz="2063" b="false" i="false" u="none" strike="noStrike">
                <a:solidFill>
                  <a:srgbClr val="EEC04C"/>
                </a:solidFill>
                <a:ea typeface="Pretendard Regular"/>
              </a:rPr>
              <a:t>레이어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0700" y="5461000"/>
            <a:ext cx="1854200" cy="1485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-38100" y="7162800"/>
            <a:ext cx="2971800" cy="368300"/>
          </a:xfrm>
          <a:prstGeom prst="rect">
            <a:avLst/>
          </a:prstGeom>
        </p:spPr>
        <p:txBody>
          <a:bodyPr anchor="b" rtlCol="false" lIns="0" tIns="0" rIns="0" bIns="26208"/>
          <a:lstStyle/>
          <a:p>
            <a:pPr algn="ctr" lvl="0">
              <a:lnSpc>
                <a:spcPct val="99600"/>
              </a:lnSpc>
            </a:pPr>
            <a:r>
              <a:rPr lang="ko-KR" sz="2063" b="false" i="false" u="none" strike="noStrike">
                <a:solidFill>
                  <a:srgbClr val="787878"/>
                </a:solidFill>
                <a:ea typeface="Pretendard Regular"/>
              </a:rPr>
              <a:t>실버</a:t>
            </a:r>
            <a:r>
              <a:rPr lang="en-US" sz="2063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063" b="false" i="false" u="none" strike="noStrike">
                <a:solidFill>
                  <a:srgbClr val="787878"/>
                </a:solidFill>
                <a:ea typeface="Pretendard Regular"/>
              </a:rPr>
              <a:t>레이어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3700" y="7810500"/>
            <a:ext cx="5791200" cy="711200"/>
          </a:xfrm>
          <a:prstGeom prst="rect">
            <a:avLst/>
          </a:prstGeom>
        </p:spPr>
        <p:txBody>
          <a:bodyPr anchor="b" rtlCol="false" lIns="0" tIns="0" rIns="0" bIns="51185"/>
          <a:lstStyle/>
          <a:p>
            <a:pPr algn="ctr" lvl="0">
              <a:lnSpc>
                <a:spcPct val="99600"/>
              </a:lnSpc>
            </a:pPr>
            <a:r>
              <a:rPr lang="ko-KR" sz="4030" b="false" i="false" u="none" strike="noStrike">
                <a:solidFill>
                  <a:srgbClr val="EEC04C"/>
                </a:solidFill>
                <a:ea typeface="NIXGONFONTS-B V2.0"/>
              </a:rPr>
              <a:t>골드</a:t>
            </a:r>
            <a:r>
              <a:rPr lang="en-US" sz="4030" b="false" i="false" u="none" strike="noStrike">
                <a:solidFill>
                  <a:srgbClr val="EEC04C"/>
                </a:solidFill>
                <a:latin typeface="NIXGONFONTS-B V2.0"/>
              </a:rPr>
              <a:t> </a:t>
            </a:r>
            <a:r>
              <a:rPr lang="ko-KR" sz="4030" b="false" i="false" u="none" strike="noStrike">
                <a:solidFill>
                  <a:srgbClr val="EEC04C"/>
                </a:solidFill>
                <a:ea typeface="NIXGONFONTS-B V2.0"/>
              </a:rPr>
              <a:t>레이어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90800" y="4483100"/>
            <a:ext cx="3606800" cy="2895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87500" y="8966200"/>
            <a:ext cx="5765800" cy="11557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ㆍ대시보드에서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바로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09559"/>
              </a:lnSpc>
            </a:pP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ㆍ웹에서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바로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조회</a:t>
            </a:r>
            <a:r>
              <a:rPr lang="en-US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3333" b="false" i="false" u="none" strike="noStrike">
                <a:solidFill>
                  <a:srgbClr val="616161">
                    <a:alpha val="90196"/>
                  </a:srgbClr>
                </a:solidFill>
                <a:ea typeface="Pretendard Light"/>
              </a:rPr>
              <a:t>가능</a:t>
            </a:r>
            <a:r>
              <a:rPr lang="en" sz="3333" b="false" i="false" u="none" strike="noStrike">
                <a:solidFill>
                  <a:srgbClr val="616161">
                    <a:alpha val="90196"/>
                  </a:srgbClr>
                </a:solidFill>
                <a:latin typeface="Pretendard Light"/>
              </a:rPr>
              <a:t/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16900" y="2108200"/>
            <a:ext cx="14452600" cy="1094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244600"/>
            <a:ext cx="221742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167600" y="11442700"/>
            <a:ext cx="3111500" cy="123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635500"/>
            <a:ext cx="4521200" cy="377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Section 3.</a:t>
            </a:r>
          </a:p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
RAG 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6000"/>
          </a:blip>
          <a:stretch>
            <a:fillRect/>
          </a:stretch>
        </p:blipFill>
        <p:spPr>
          <a:xfrm rot="0">
            <a:off x="2222500" y="10033000"/>
            <a:ext cx="7658100" cy="252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 rot="0">
            <a:off x="2222500" y="6007100"/>
            <a:ext cx="7658100" cy="373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 rot="0">
            <a:off x="2222500" y="2984500"/>
            <a:ext cx="7658100" cy="273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3403600"/>
            <a:ext cx="12039600" cy="271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7010400"/>
            <a:ext cx="12039600" cy="518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17800" y="3378200"/>
            <a:ext cx="7543800" cy="182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2171700"/>
            <a:ext cx="1625600" cy="162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92400" y="10375900"/>
            <a:ext cx="7543800" cy="182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17800" y="6502400"/>
            <a:ext cx="7543800" cy="283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30500" y="8775700"/>
            <a:ext cx="7531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85200" y="5829300"/>
            <a:ext cx="7289800" cy="288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69400" y="3022600"/>
            <a:ext cx="6146800" cy="223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 rot="0">
            <a:off x="7391400" y="3644900"/>
            <a:ext cx="9321800" cy="68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 rot="0">
            <a:off x="10642600" y="5257800"/>
            <a:ext cx="31877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3100" y="3441700"/>
            <a:ext cx="10414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1905000"/>
            <a:ext cx="24892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59700" y="5334000"/>
            <a:ext cx="1651000" cy="165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3441700"/>
            <a:ext cx="10414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79500" y="3441700"/>
            <a:ext cx="10414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6400800"/>
            <a:ext cx="11303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0" y="7747000"/>
            <a:ext cx="18669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41300" y="6400800"/>
            <a:ext cx="11303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58600" y="7747000"/>
            <a:ext cx="3721100" cy="49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29700" y="4483100"/>
            <a:ext cx="2108200" cy="431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50600" y="4483100"/>
            <a:ext cx="2108200" cy="43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271500" y="4483100"/>
            <a:ext cx="2108200" cy="431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3771900" y="9144000"/>
          <a:ext cx="16852900" cy="3886200"/>
        </p:xfrm>
        <a:graphic>
          <a:graphicData uri="http://schemas.openxmlformats.org/drawingml/2006/table">
            <a:tbl>
              <a:tblPr/>
              <a:tblGrid>
                <a:gridCol w="3248285"/>
                <a:gridCol w="13603590"/>
              </a:tblGrid>
              <a:tr h="115466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91714"/>
                        </a:lnSpc>
                        <a:defRPr/>
                      </a:pP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사람인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·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점핏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공고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데이터의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요구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기술스팩을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중복제거하여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가져옴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466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91714"/>
                        </a:lnSpc>
                        <a:defRPr/>
                      </a:pP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 GPT-4.1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통하여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컨테이너의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스킬에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대한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10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생성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885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답변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 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107899"/>
                        </a:lnSpc>
                        <a:defRPr/>
                      </a:pP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  GPT-4.1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통하여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컨테이너의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질문에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대한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숙련도별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답변을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생성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    text-embedding-3-small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모델을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통해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텍스트</a:t>
                      </a:r>
                      <a:r>
                        <a:rPr lang="en-US" sz="3333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임베딩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24400" y="2527300"/>
            <a:ext cx="3365500" cy="252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041900" y="2806700"/>
            <a:ext cx="14732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57900" y="3505200"/>
            <a:ext cx="1549400" cy="154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094200" y="2819400"/>
            <a:ext cx="2463800" cy="2463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764000" y="5321300"/>
            <a:ext cx="31369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69400" y="3022600"/>
            <a:ext cx="6146800" cy="223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0">
            <a:off x="7391400" y="3644900"/>
            <a:ext cx="93218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0">
            <a:off x="8585200" y="5829300"/>
            <a:ext cx="7289800" cy="288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628900" y="9321800"/>
          <a:ext cx="19151600" cy="3556000"/>
        </p:xfrm>
        <a:graphic>
          <a:graphicData uri="http://schemas.openxmlformats.org/drawingml/2006/table">
            <a:tbl>
              <a:tblPr/>
              <a:tblGrid>
                <a:gridCol w="2813082"/>
                <a:gridCol w="8497570"/>
                <a:gridCol w="7837170"/>
              </a:tblGrid>
              <a:tr h="101476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Postgre SQL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</a:tr>
              <a:tr h="254544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공구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요구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스팩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컬럼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:
"</a:t>
                      </a: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Python</a:t>
                      </a: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, Git, Jira, REST API, MVVM"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"skill_id": "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4B81C"/>
                          </a:highlight>
                          <a:latin typeface="Pretendard Regular"/>
                        </a:rPr>
                        <a:t>python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",
    "skill": "Python"</a:t>
                      </a:r>
                      <a:r>
                        <a:rPr lang="en" sz="3328" b="fals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 rot="0">
            <a:off x="7391400" y="3644900"/>
            <a:ext cx="21717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10642600" y="5257800"/>
            <a:ext cx="31877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3441700"/>
            <a:ext cx="10414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0">
            <a:off x="7924800" y="1905000"/>
            <a:ext cx="24892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0">
            <a:off x="7759700" y="5334000"/>
            <a:ext cx="1651000" cy="16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11671300" y="3441700"/>
            <a:ext cx="10414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13779500" y="3441700"/>
            <a:ext cx="10414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15000"/>
          </a:blip>
          <a:stretch>
            <a:fillRect/>
          </a:stretch>
        </p:blipFill>
        <p:spPr>
          <a:xfrm rot="0">
            <a:off x="9639300" y="6400800"/>
            <a:ext cx="11303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15000"/>
          </a:blip>
          <a:stretch>
            <a:fillRect/>
          </a:stretch>
        </p:blipFill>
        <p:spPr>
          <a:xfrm rot="0">
            <a:off x="9271000" y="7747000"/>
            <a:ext cx="18669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alphaModFix amt="15000"/>
          </a:blip>
          <a:stretch>
            <a:fillRect/>
          </a:stretch>
        </p:blipFill>
        <p:spPr>
          <a:xfrm rot="0">
            <a:off x="12941300" y="6400800"/>
            <a:ext cx="11303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15000"/>
          </a:blip>
          <a:stretch>
            <a:fillRect/>
          </a:stretch>
        </p:blipFill>
        <p:spPr>
          <a:xfrm rot="0">
            <a:off x="11658600" y="7747000"/>
            <a:ext cx="37211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29700" y="4483100"/>
            <a:ext cx="21082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>
            <a:alphaModFix amt="15000"/>
          </a:blip>
          <a:stretch>
            <a:fillRect/>
          </a:stretch>
        </p:blipFill>
        <p:spPr>
          <a:xfrm rot="0">
            <a:off x="11150600" y="4483100"/>
            <a:ext cx="21082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>
            <a:alphaModFix amt="15000"/>
          </a:blip>
          <a:stretch>
            <a:fillRect/>
          </a:stretch>
        </p:blipFill>
        <p:spPr>
          <a:xfrm rot="0">
            <a:off x="13271500" y="4483100"/>
            <a:ext cx="2108200" cy="43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724400" y="2527300"/>
            <a:ext cx="3365500" cy="252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041900" y="2806700"/>
            <a:ext cx="1473200" cy="147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57900" y="3505200"/>
            <a:ext cx="1549400" cy="154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>
            <a:alphaModFix amt="15000"/>
          </a:blip>
          <a:stretch>
            <a:fillRect/>
          </a:stretch>
        </p:blipFill>
        <p:spPr>
          <a:xfrm rot="0">
            <a:off x="17094200" y="2819400"/>
            <a:ext cx="2463800" cy="2463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>
            <a:alphaModFix amt="15000"/>
          </a:blip>
          <a:stretch>
            <a:fillRect/>
          </a:stretch>
        </p:blipFill>
        <p:spPr>
          <a:xfrm rot="0">
            <a:off x="16764000" y="5321300"/>
            <a:ext cx="3136900" cy="90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223000" y="5575300"/>
            <a:ext cx="5130800" cy="2882900"/>
          </a:xfrm>
          <a:prstGeom prst="rect">
            <a:avLst/>
          </a:prstGeom>
          <a:effectLst>
            <a:outerShdw dir="7980000" dist="110979" blurRad="86564">
              <a:srgbClr val="C2C2C2">
                <a:alpha val="50000"/>
              </a:srgbClr>
            </a:outerShdw>
          </a:effectLst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756400" y="6286500"/>
            <a:ext cx="3975100" cy="1054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829300" y="5257800"/>
            <a:ext cx="990600" cy="990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896100" y="5448300"/>
            <a:ext cx="533400" cy="533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934200" y="7543800"/>
            <a:ext cx="36195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69400" y="3022600"/>
            <a:ext cx="6146800" cy="223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0">
            <a:off x="7391400" y="3644900"/>
            <a:ext cx="93218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463800" y="9321800"/>
          <a:ext cx="19443700" cy="3556000"/>
        </p:xfrm>
        <a:graphic>
          <a:graphicData uri="http://schemas.openxmlformats.org/drawingml/2006/table">
            <a:tbl>
              <a:tblPr/>
              <a:tblGrid>
                <a:gridCol w="2813082"/>
                <a:gridCol w="5956123"/>
                <a:gridCol w="10680523"/>
              </a:tblGrid>
              <a:tr h="101476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</a:tr>
              <a:tr h="254544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"skill_id": "</a:t>
                      </a: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python</a:t>
                      </a: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",
    "skill": "Python"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questions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":"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멀티스레딩과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멀티프로세싱의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차이를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
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파이썬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관점에서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설명해주시고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, 
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각각의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활용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사례를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말씀해주세요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."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5829300"/>
            <a:ext cx="72898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 rot="0">
            <a:off x="10553700" y="3644900"/>
            <a:ext cx="11430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 rot="0">
            <a:off x="10642600" y="5257800"/>
            <a:ext cx="31877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3441700"/>
            <a:ext cx="10414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0">
            <a:off x="7924800" y="1905000"/>
            <a:ext cx="24892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0">
            <a:off x="7759700" y="5334000"/>
            <a:ext cx="1651000" cy="16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3441700"/>
            <a:ext cx="10414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13779500" y="3441700"/>
            <a:ext cx="10414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39300" y="6400800"/>
            <a:ext cx="11303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71000" y="7747000"/>
            <a:ext cx="18669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alphaModFix amt="15000"/>
          </a:blip>
          <a:stretch>
            <a:fillRect/>
          </a:stretch>
        </p:blipFill>
        <p:spPr>
          <a:xfrm rot="0">
            <a:off x="12941300" y="6400800"/>
            <a:ext cx="11303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15000"/>
          </a:blip>
          <a:stretch>
            <a:fillRect/>
          </a:stretch>
        </p:blipFill>
        <p:spPr>
          <a:xfrm rot="0">
            <a:off x="11658600" y="7747000"/>
            <a:ext cx="37211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29700" y="4483100"/>
            <a:ext cx="21082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150600" y="4483100"/>
            <a:ext cx="21082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71500" y="4483100"/>
            <a:ext cx="2108200" cy="43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alphaModFix amt="15000"/>
          </a:blip>
          <a:stretch>
            <a:fillRect/>
          </a:stretch>
        </p:blipFill>
        <p:spPr>
          <a:xfrm rot="0">
            <a:off x="4724400" y="2527300"/>
            <a:ext cx="3365500" cy="252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>
            <a:alphaModFix amt="15000"/>
          </a:blip>
          <a:stretch>
            <a:fillRect/>
          </a:stretch>
        </p:blipFill>
        <p:spPr>
          <a:xfrm rot="0">
            <a:off x="5041900" y="2806700"/>
            <a:ext cx="1473200" cy="147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 rot="0">
            <a:off x="6057900" y="3505200"/>
            <a:ext cx="1549400" cy="154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>
            <a:alphaModFix amt="15000"/>
          </a:blip>
          <a:stretch>
            <a:fillRect/>
          </a:stretch>
        </p:blipFill>
        <p:spPr>
          <a:xfrm rot="0">
            <a:off x="17094200" y="2819400"/>
            <a:ext cx="2463800" cy="2463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>
            <a:alphaModFix amt="15000"/>
          </a:blip>
          <a:stretch>
            <a:fillRect/>
          </a:stretch>
        </p:blipFill>
        <p:spPr>
          <a:xfrm rot="0">
            <a:off x="16764000" y="5321300"/>
            <a:ext cx="3136900" cy="90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89100" y="3238500"/>
            <a:ext cx="6121400" cy="4737100"/>
          </a:xfrm>
          <a:prstGeom prst="rect">
            <a:avLst/>
          </a:prstGeom>
          <a:effectLst>
            <a:outerShdw dir="7980000" dist="182218" blurRad="142130">
              <a:srgbClr val="C2C2C2">
                <a:alpha val="50000"/>
              </a:srgbClr>
            </a:outerShdw>
          </a:effectLst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00200" y="3937000"/>
            <a:ext cx="6299200" cy="2908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33500" y="2857500"/>
            <a:ext cx="1193800" cy="1193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616200" y="3073400"/>
            <a:ext cx="647700" cy="647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82700" y="6997700"/>
            <a:ext cx="69469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635500"/>
            <a:ext cx="5143500" cy="377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Section 1.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17094200" y="2819400"/>
            <a:ext cx="2463800" cy="246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52600" y="9296400"/>
          <a:ext cx="20891500" cy="3556000"/>
        </p:xfrm>
        <a:graphic>
          <a:graphicData uri="http://schemas.openxmlformats.org/drawingml/2006/table">
            <a:tbl>
              <a:tblPr/>
              <a:tblGrid>
                <a:gridCol w="2813082"/>
                <a:gridCol w="6300470"/>
                <a:gridCol w="5455920"/>
                <a:gridCol w="6318122"/>
              </a:tblGrid>
              <a:tr h="101476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질문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답변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컨테이너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DD"/>
                    </a:solidFill>
                  </a:tcPr>
                </a:tc>
              </a:tr>
              <a:tr h="254544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</a:t>
                      </a: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questions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 : "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멀티스레딩과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멀티프로세싱의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차이를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파이썬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관점에서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설명해주시고</a:t>
                      </a:r>
                      <a:r>
                        <a:rPr lang="en-US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, ..."
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   "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4B81C"/>
                          </a:highlight>
                          <a:latin typeface="Pretendard Regular"/>
                        </a:rPr>
                        <a:t>answer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 : "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파이썬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멀티스레딩은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GIL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때문에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CPU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바운드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작업에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실제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병렬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실행이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불가능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...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ExtraLight"/>
                        </a:rPr>
                        <a:t/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   "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answer_embedding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": [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-0.033864930272102356,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0.05658109486103058,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-0.07279748469591141 ...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85200" y="5829300"/>
            <a:ext cx="7289800" cy="288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69400" y="3022600"/>
            <a:ext cx="61468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 rot="0">
            <a:off x="7391400" y="3644900"/>
            <a:ext cx="93218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 rot="0">
            <a:off x="10642600" y="5257800"/>
            <a:ext cx="31877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9563100" y="3441700"/>
            <a:ext cx="10414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0">
            <a:off x="7924800" y="1905000"/>
            <a:ext cx="24892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0">
            <a:off x="7759700" y="5334000"/>
            <a:ext cx="1651000" cy="16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3441700"/>
            <a:ext cx="10414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3441700"/>
            <a:ext cx="10414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39300" y="6400800"/>
            <a:ext cx="11303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71000" y="7747000"/>
            <a:ext cx="18669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41300" y="6400800"/>
            <a:ext cx="11303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58600" y="7747000"/>
            <a:ext cx="37211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alphaModFix amt="15000"/>
          </a:blip>
          <a:stretch>
            <a:fillRect/>
          </a:stretch>
        </p:blipFill>
        <p:spPr>
          <a:xfrm rot="0">
            <a:off x="9029700" y="4483100"/>
            <a:ext cx="21082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150600" y="4483100"/>
            <a:ext cx="21082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71500" y="4483100"/>
            <a:ext cx="2108200" cy="43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alphaModFix amt="15000"/>
          </a:blip>
          <a:stretch>
            <a:fillRect/>
          </a:stretch>
        </p:blipFill>
        <p:spPr>
          <a:xfrm rot="0">
            <a:off x="4724400" y="2527300"/>
            <a:ext cx="3365500" cy="252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>
            <a:alphaModFix amt="15000"/>
          </a:blip>
          <a:stretch>
            <a:fillRect/>
          </a:stretch>
        </p:blipFill>
        <p:spPr>
          <a:xfrm rot="0">
            <a:off x="5041900" y="2806700"/>
            <a:ext cx="1473200" cy="147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>
            <a:alphaModFix amt="15000"/>
          </a:blip>
          <a:stretch>
            <a:fillRect/>
          </a:stretch>
        </p:blipFill>
        <p:spPr>
          <a:xfrm rot="0">
            <a:off x="6057900" y="3505200"/>
            <a:ext cx="1549400" cy="154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24000" y="2933700"/>
            <a:ext cx="6426200" cy="5041900"/>
          </a:xfrm>
          <a:prstGeom prst="rect">
            <a:avLst/>
          </a:prstGeom>
          <a:effectLst>
            <a:outerShdw dir="7980000" dist="193872" blurRad="151220">
              <a:srgbClr val="C2C2C2">
                <a:alpha val="50000"/>
              </a:srgbClr>
            </a:outerShdw>
          </a:effectLst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11300" y="3619500"/>
            <a:ext cx="6451600" cy="3200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11300" y="6870700"/>
            <a:ext cx="6438900" cy="40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>
            <a:alphaModFix amt="15000"/>
          </a:blip>
          <a:stretch>
            <a:fillRect/>
          </a:stretch>
        </p:blipFill>
        <p:spPr>
          <a:xfrm rot="0">
            <a:off x="16764000" y="5321300"/>
            <a:ext cx="3136900" cy="901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>
            <a:alphaModFix amt="83000"/>
          </a:blip>
          <a:stretch>
            <a:fillRect/>
          </a:stretch>
        </p:blipFill>
        <p:spPr>
          <a:xfrm rot="0">
            <a:off x="12636500" y="3644900"/>
            <a:ext cx="11430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06500" y="2705100"/>
            <a:ext cx="1193800" cy="1193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489200" y="29210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892300" y="9347200"/>
          <a:ext cx="20599400" cy="3556000"/>
        </p:xfrm>
        <a:graphic>
          <a:graphicData uri="http://schemas.openxmlformats.org/drawingml/2006/table">
            <a:tbl>
              <a:tblPr/>
              <a:tblGrid>
                <a:gridCol w="2813082"/>
                <a:gridCol w="3947434"/>
                <a:gridCol w="6708340"/>
                <a:gridCol w="7136192"/>
              </a:tblGrid>
              <a:tr h="96721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ExtraLight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요청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URL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body {JSON}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Response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</a:tr>
              <a:tr h="25942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333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33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예시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33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   https://rag-answer-functionapp-aweza7a...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{"skill_id": "python",
    "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user_answer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": "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멀티스레딩은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한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프로세스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내에서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여러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스레드를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...",
    "question_num": 2}   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ExtraLight"/>
                        </a:rPr>
                        <a:t/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{"skill_level_top3": </a:t>
                      </a:r>
                      <a:r>
                        <a:rPr lang="en" sz="3328" b="false" i="false" u="none" strike="noStrike">
                          <a:solidFill>
                            <a:srgbClr val="363636"/>
                          </a:solidFill>
                          <a:highlight>
                            <a:srgbClr val="FFBF1D"/>
                          </a:highlight>
                          <a:latin typeface="Pretendard Regular"/>
                        </a:rPr>
                        <a:t>34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.6892208,
"question": "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멀티스레딩과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멀티프로세싱의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328" b="false" i="false" u="none" strike="noStrike">
                          <a:solidFill>
                            <a:srgbClr val="363636"/>
                          </a:solidFill>
                          <a:ea typeface="Pretendard Regular"/>
                        </a:rPr>
                        <a:t>차이를</a:t>
                      </a:r>
                      <a:r>
                        <a:rPr lang="en-US" sz="3328" b="false" i="false" u="none" strike="noStrike">
                          <a:solidFill>
                            <a:srgbClr val="363636"/>
                          </a:solidFill>
                          <a:latin typeface="Pretendard Regular"/>
                        </a:rPr>
                        <a:t> ...}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85200" y="5829300"/>
            <a:ext cx="7289800" cy="288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69400" y="3022600"/>
            <a:ext cx="6146800" cy="223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 rot="0">
            <a:off x="7391400" y="3644900"/>
            <a:ext cx="93218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42600" y="5257800"/>
            <a:ext cx="31877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9563100" y="3441700"/>
            <a:ext cx="10414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7924800" y="1905000"/>
            <a:ext cx="2489200" cy="173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0">
            <a:off x="7759700" y="5334000"/>
            <a:ext cx="16510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11671300" y="3441700"/>
            <a:ext cx="10414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79500" y="3441700"/>
            <a:ext cx="10414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0">
            <a:off x="9639300" y="6400800"/>
            <a:ext cx="1130300" cy="1130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15000"/>
          </a:blip>
          <a:stretch>
            <a:fillRect/>
          </a:stretch>
        </p:blipFill>
        <p:spPr>
          <a:xfrm rot="0">
            <a:off x="9271000" y="7747000"/>
            <a:ext cx="18669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41300" y="6400800"/>
            <a:ext cx="1130300" cy="113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58600" y="7747000"/>
            <a:ext cx="3721100" cy="49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15000"/>
          </a:blip>
          <a:stretch>
            <a:fillRect/>
          </a:stretch>
        </p:blipFill>
        <p:spPr>
          <a:xfrm rot="0">
            <a:off x="9029700" y="4483100"/>
            <a:ext cx="2108200" cy="43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alphaModFix amt="15000"/>
          </a:blip>
          <a:stretch>
            <a:fillRect/>
          </a:stretch>
        </p:blipFill>
        <p:spPr>
          <a:xfrm rot="0">
            <a:off x="11150600" y="4483100"/>
            <a:ext cx="21082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71500" y="4483100"/>
            <a:ext cx="21082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>
            <a:alphaModFix amt="15000"/>
          </a:blip>
          <a:stretch>
            <a:fillRect/>
          </a:stretch>
        </p:blipFill>
        <p:spPr>
          <a:xfrm rot="0">
            <a:off x="4724400" y="2527300"/>
            <a:ext cx="3365500" cy="252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alphaModFix amt="15000"/>
          </a:blip>
          <a:stretch>
            <a:fillRect/>
          </a:stretch>
        </p:blipFill>
        <p:spPr>
          <a:xfrm rot="0">
            <a:off x="5041900" y="2806700"/>
            <a:ext cx="14732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>
            <a:alphaModFix amt="15000"/>
          </a:blip>
          <a:stretch>
            <a:fillRect/>
          </a:stretch>
        </p:blipFill>
        <p:spPr>
          <a:xfrm rot="0">
            <a:off x="6057900" y="3505200"/>
            <a:ext cx="1549400" cy="154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094200" y="2819400"/>
            <a:ext cx="2463800" cy="2463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764000" y="5321300"/>
            <a:ext cx="3136900" cy="901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>
            <a:alphaModFix amt="83000"/>
          </a:blip>
          <a:stretch>
            <a:fillRect/>
          </a:stretch>
        </p:blipFill>
        <p:spPr>
          <a:xfrm rot="0">
            <a:off x="14782800" y="3644900"/>
            <a:ext cx="1993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76600" y="2921000"/>
            <a:ext cx="5803900" cy="958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14800" y="7594600"/>
            <a:ext cx="46736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27500" y="5588000"/>
            <a:ext cx="4673600" cy="109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28900" y="3276600"/>
            <a:ext cx="12344400" cy="354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28900" y="6477000"/>
            <a:ext cx="12344400" cy="82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48000" y="3898900"/>
            <a:ext cx="8509000" cy="2070100"/>
          </a:xfrm>
          <a:prstGeom prst="rect">
            <a:avLst/>
          </a:prstGeom>
        </p:spPr>
        <p:txBody>
          <a:bodyPr anchor="ctr" rtlCol="false" lIns="0" tIns="103717" rIns="0" bIns="103717"/>
          <a:lstStyle/>
          <a:p>
            <a:pPr algn="l" lvl="0">
              <a:lnSpc>
                <a:spcPct val="75530"/>
              </a:lnSpc>
            </a:pPr>
            <a:r>
              <a:rPr lang="en" sz="3200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Thin"/>
              </a:rPr>
              <a:t>cosine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의미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/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방향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중심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비교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
</a:t>
            </a:r>
            <a:r>
              <a:rPr lang="en" sz="3200" b="true" i="false" u="none" strike="noStrike">
                <a:solidFill>
                  <a:srgbClr val="000000"/>
                </a:solidFill>
                <a:latin typeface="Pretendard Thin"/>
              </a:rPr>
              <a:t>euclidean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실제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거리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기반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비교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
</a:t>
            </a:r>
            <a:r>
              <a:rPr lang="en" sz="3200" b="true" i="false" u="none" strike="noStrike">
                <a:solidFill>
                  <a:srgbClr val="000000"/>
                </a:solidFill>
                <a:latin typeface="Pretendard Thin"/>
              </a:rPr>
              <a:t>dotProduct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크기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+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방향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모두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  <a:t>반영</a:t>
            </a:r>
            <a:br>
              <a:rPr lang="ko-KR" sz="3200" b="false" i="false" u="none" strike="noStrike">
                <a:solidFill>
                  <a:srgbClr val="000000"/>
                </a:solidFill>
                <a:ea typeface="Pretendard Thin"/>
              </a:rPr>
            </a:b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76600" y="5524500"/>
            <a:ext cx="4572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22700" y="5943600"/>
            <a:ext cx="54483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76600" y="4762500"/>
            <a:ext cx="4572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35400" y="5181600"/>
            <a:ext cx="50546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76600" y="4000500"/>
            <a:ext cx="457200" cy="45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22700" y="4419600"/>
            <a:ext cx="4521200" cy="3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51200" y="2895600"/>
            <a:ext cx="4572000" cy="711200"/>
          </a:xfrm>
          <a:prstGeom prst="rect">
            <a:avLst/>
          </a:prstGeom>
        </p:spPr>
        <p:txBody>
          <a:bodyPr anchor="ctr" rtlCol="false" lIns="0" tIns="50800" rIns="0" bIns="50800"/>
          <a:lstStyle/>
          <a:p>
            <a:pPr algn="l" lvl="0">
              <a:lnSpc>
                <a:spcPct val="99600"/>
              </a:lnSpc>
            </a:pPr>
            <a:r>
              <a:rPr lang="en" sz="4000" b="true" i="false" u="none" strike="noStrike">
                <a:solidFill>
                  <a:srgbClr val="000000"/>
                </a:solidFill>
                <a:latin typeface="Pretendard Regular"/>
              </a:rPr>
              <a:t>Distance function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1700" y="6578600"/>
            <a:ext cx="11315700" cy="571500"/>
          </a:xfrm>
          <a:prstGeom prst="rect">
            <a:avLst/>
          </a:prstGeom>
        </p:spPr>
        <p:txBody>
          <a:bodyPr anchor="ctr" rtlCol="false" lIns="0" tIns="99568" rIns="0" bIns="99568"/>
          <a:lstStyle/>
          <a:p>
            <a:pPr algn="l" lvl="0">
              <a:lnSpc>
                <a:spcPct val="75530"/>
              </a:lnSpc>
            </a:pP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텍스트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임베딩은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주로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벡터의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방향이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의미를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담고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, 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크기는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중요하지</a:t>
            </a:r>
            <a:r>
              <a:rPr lang="en-US" sz="3199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true" i="false" u="none" strike="noStrike">
                <a:solidFill>
                  <a:srgbClr val="000000"/>
                </a:solidFill>
                <a:ea typeface="Pretendard Thin"/>
              </a:rPr>
              <a:t>않음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28900" y="8521700"/>
            <a:ext cx="12344400" cy="354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28900" y="11620500"/>
            <a:ext cx="12344400" cy="825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048000" y="9169400"/>
            <a:ext cx="8610600" cy="2070100"/>
          </a:xfrm>
          <a:prstGeom prst="rect">
            <a:avLst/>
          </a:prstGeom>
        </p:spPr>
        <p:txBody>
          <a:bodyPr anchor="ctr" rtlCol="false" lIns="0" tIns="103717" rIns="0" bIns="103717"/>
          <a:lstStyle/>
          <a:p>
            <a:pPr algn="l" lvl="0">
              <a:lnSpc>
                <a:spcPct val="75530"/>
              </a:lnSpc>
            </a:pPr>
            <a:r>
              <a:rPr lang="en" sz="3199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Thin"/>
              </a:rPr>
              <a:t>diskANN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대규모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데이터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,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성능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+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확장성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최적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
</a:t>
            </a:r>
            <a:r>
              <a:rPr lang="en" sz="3199" b="true" i="false" u="none" strike="noStrike">
                <a:solidFill>
                  <a:srgbClr val="000000"/>
                </a:solidFill>
                <a:latin typeface="Pretendard Thin"/>
              </a:rPr>
              <a:t>quantizedFlat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메모리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절약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,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중간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규모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데이터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
</a:t>
            </a:r>
            <a:r>
              <a:rPr lang="en" sz="3199" b="true" i="false" u="none" strike="noStrike">
                <a:solidFill>
                  <a:srgbClr val="000000"/>
                </a:solidFill>
                <a:latin typeface="Pretendard Thin"/>
              </a:rPr>
              <a:t>flat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: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소규모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데이터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, </a:t>
            </a:r>
            <a:r>
              <a:rPr lang="ko-KR" sz="3199" b="false" i="false" u="none" strike="noStrike">
                <a:solidFill>
                  <a:srgbClr val="000000"/>
                </a:solidFill>
                <a:ea typeface="Pretendard Thin"/>
              </a:rPr>
              <a:t>정확도</a:t>
            </a:r>
            <a: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  <a:t> 100%</a:t>
            </a:r>
            <a:br>
              <a:rPr lang="en-US" sz="3199" b="false" i="false" u="none" strike="noStrike">
                <a:solidFill>
                  <a:srgbClr val="000000"/>
                </a:solidFill>
                <a:latin typeface="Pretendard Thin"/>
              </a:rPr>
            </a:b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0" y="9271000"/>
            <a:ext cx="457200" cy="457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48100" y="9690100"/>
            <a:ext cx="69215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0" y="10007600"/>
            <a:ext cx="457200" cy="457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48100" y="10426700"/>
            <a:ext cx="7289800" cy="38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0" y="10756900"/>
            <a:ext cx="457200" cy="457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48100" y="11176000"/>
            <a:ext cx="5232400" cy="38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175000" y="8140700"/>
            <a:ext cx="26797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true" i="false" u="none" strike="noStrike">
                <a:solidFill>
                  <a:srgbClr val="000000"/>
                </a:solidFill>
                <a:latin typeface="Pretendard Regular"/>
              </a:rPr>
              <a:t>Index Type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41700" y="11760200"/>
            <a:ext cx="107188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향후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데이터셋이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수천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,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수만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건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이상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커질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경우를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Thin"/>
              </a:rPr>
              <a:t>대비하여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Thin"/>
              </a:rPr>
              <a:t> diskANN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44500" y="2895600"/>
            <a:ext cx="10414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57700" y="11137900"/>
            <a:ext cx="15582900" cy="118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22700" y="9334500"/>
            <a:ext cx="3200400" cy="49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2616200"/>
            <a:ext cx="8636000" cy="636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87500" y="2552700"/>
            <a:ext cx="8534400" cy="648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22800" y="9334500"/>
            <a:ext cx="34163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4470400"/>
            <a:ext cx="45466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91000"/>
          </a:blip>
          <a:stretch>
            <a:fillRect/>
          </a:stretch>
        </p:blipFill>
        <p:spPr>
          <a:xfrm rot="0">
            <a:off x="10845800" y="3937000"/>
            <a:ext cx="2336800" cy="3632200"/>
          </a:xfrm>
          <a:prstGeom prst="rect">
            <a:avLst/>
          </a:prstGeom>
          <a:effectLst>
            <a:outerShdw dir="5400000" dist="89802" blurRad="70045">
              <a:srgbClr val="C2C2C2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91900" y="4470400"/>
            <a:ext cx="1231900" cy="1231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01400" y="5816600"/>
            <a:ext cx="16256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040600" y="10452100"/>
            <a:ext cx="3352800" cy="264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027900" y="10909300"/>
            <a:ext cx="3390900" cy="163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16200" y="10414000"/>
            <a:ext cx="3352800" cy="264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79100" y="10414000"/>
            <a:ext cx="3352800" cy="264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842000" y="10414000"/>
            <a:ext cx="3352800" cy="264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7600" y="10452100"/>
            <a:ext cx="3352800" cy="264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04900" y="11201400"/>
            <a:ext cx="33782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829300" y="11455400"/>
            <a:ext cx="33909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04500" y="11201400"/>
            <a:ext cx="3340100" cy="113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290800" y="11417300"/>
            <a:ext cx="33909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4600" y="4635500"/>
            <a:ext cx="5346700" cy="377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Section 4.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웹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565400"/>
            <a:ext cx="21348700" cy="1013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69200" y="3987800"/>
            <a:ext cx="25654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3987800"/>
            <a:ext cx="45466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551900" y="7340600"/>
            <a:ext cx="596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97900" y="2692400"/>
            <a:ext cx="7200900" cy="798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5400000">
            <a:off x="9690100" y="4762500"/>
            <a:ext cx="4991100" cy="685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62700" y="5397500"/>
            <a:ext cx="32639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구직자</a:t>
            </a:r>
            <a:r>
              <a:rPr lang="en-US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계정</a:t>
            </a:r>
            <a:r>
              <a:rPr lang="en-US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로그인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" y="6858000"/>
            <a:ext cx="9791700" cy="508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4610100" y="5283200"/>
            <a:ext cx="3505200" cy="979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89800" y="7670800"/>
            <a:ext cx="37338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84200" y="6858000"/>
            <a:ext cx="9994900" cy="508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215100" y="7683500"/>
            <a:ext cx="23114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5400000">
            <a:off x="16611600" y="5270500"/>
            <a:ext cx="3340100" cy="999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6600000">
            <a:off x="9613900" y="5664200"/>
            <a:ext cx="13970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4200000">
            <a:off x="13538200" y="5600700"/>
            <a:ext cx="1384300" cy="57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922500" y="5397500"/>
            <a:ext cx="28956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기업</a:t>
            </a:r>
            <a:r>
              <a:rPr lang="en-US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계정</a:t>
            </a:r>
            <a:r>
              <a:rPr lang="en-US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highlight>
                  <a:srgbClr val="FFBF1D"/>
                </a:highlight>
                <a:ea typeface="Pretendard Regular"/>
              </a:rPr>
              <a:t>로그인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37000" y="2717800"/>
            <a:ext cx="16510000" cy="988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0" y="4533900"/>
            <a:ext cx="28067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91500" y="7480300"/>
            <a:ext cx="12026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05200" y="5384800"/>
            <a:ext cx="5626100" cy="615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5384800"/>
            <a:ext cx="5626100" cy="615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21800" y="8128000"/>
            <a:ext cx="5664200" cy="1092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앞으로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</a:p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스택을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알아보자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58300" y="65659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커리어핏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9000" y="6565900"/>
            <a:ext cx="57531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채용핏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41700" y="8394700"/>
            <a:ext cx="5727700" cy="546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트렌드를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파악하자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65400" y="5384800"/>
            <a:ext cx="5626100" cy="6159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27300" y="8128000"/>
            <a:ext cx="5702300" cy="1092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스택과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숙련도로</a:t>
            </a:r>
          </a:p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나의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역량을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객관화하자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9200" y="65659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스킬핏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67300" y="3035300"/>
            <a:ext cx="142494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0" y="5245100"/>
            <a:ext cx="8153400" cy="770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63400" y="5194300"/>
            <a:ext cx="9626600" cy="770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68700" y="2514600"/>
            <a:ext cx="7302500" cy="139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241800" y="2832100"/>
            <a:ext cx="59436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스택은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경쟁력이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있을까요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3276600"/>
            <a:ext cx="8547100" cy="139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98500" y="3594100"/>
            <a:ext cx="65151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다른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구직자들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포지션과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비교해보세요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58200" y="7937500"/>
            <a:ext cx="7454900" cy="3911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707600" y="13550900"/>
            <a:ext cx="1714500" cy="16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933" b="false" i="false" u="none" strike="noStrike">
                <a:solidFill>
                  <a:srgbClr val="C2C2C2"/>
                </a:solidFill>
                <a:latin typeface="Pretendard Regular"/>
              </a:rPr>
              <a:t>https://jumpit.saramin.co.kr/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39200" y="3162300"/>
            <a:ext cx="6718300" cy="321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3800" y="3162300"/>
            <a:ext cx="6718300" cy="321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4432300"/>
            <a:ext cx="5308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21800" y="4432300"/>
            <a:ext cx="52070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51000" y="3530600"/>
            <a:ext cx="3289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우리는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누구인가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00" y="4762500"/>
            <a:ext cx="5219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소속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TF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800" y="3479800"/>
            <a:ext cx="3898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어떤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문제가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있는가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1800" y="4762500"/>
            <a:ext cx="5702300" cy="182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구직난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구인난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공존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채용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한파</a:t>
            </a:r>
          </a:p>
          <a:p>
            <a:pPr algn="l" lvl="0">
              <a:lnSpc>
                <a:spcPct val="133630"/>
              </a:lnSpc>
            </a:pP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사용량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 →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매출</a:t>
            </a:r>
            <a:r>
              <a:rPr lang="en-US" sz="3333" b="true" i="false" u="none" strike="noStrike" spc="-167">
                <a:solidFill>
                  <a:srgbClr val="FFBF1D"/>
                </a:solidFill>
                <a:latin typeface="Pretendard Regular"/>
              </a:rPr>
              <a:t>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33630"/>
              </a:lnSpc>
            </a:pPr>
            <a:r>
              <a:rPr lang="en" sz="2670" b="false" i="false" u="none" strike="noStrike" spc="-134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71900" y="3162300"/>
            <a:ext cx="6718300" cy="321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30700" y="4432300"/>
            <a:ext cx="52070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030700" y="3530600"/>
            <a:ext cx="34290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원인이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무엇인가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0700" y="4787900"/>
            <a:ext cx="6680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구직자의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기대치와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노동시장의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066" b="true" i="false" u="none" strike="noStrike" spc="-153">
                <a:solidFill>
                  <a:srgbClr val="FFBF1D"/>
                </a:solidFill>
                <a:ea typeface="Pretendard Regular"/>
              </a:rPr>
              <a:t>미스매치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8534400" y="2616200"/>
            <a:ext cx="148590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08300" y="2514600"/>
            <a:ext cx="8318500" cy="139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93700" y="3276600"/>
            <a:ext cx="8394700" cy="139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335000" y="3594100"/>
            <a:ext cx="78994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기업이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원하는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스택을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분석해보세요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5400" y="2806700"/>
            <a:ext cx="66294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언제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스택을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배워야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5" b="false" i="false" u="none" strike="noStrike">
                <a:solidFill>
                  <a:srgbClr val="000000"/>
                </a:solidFill>
                <a:ea typeface="Pretendard Regular"/>
              </a:rPr>
              <a:t>할까요</a:t>
            </a:r>
            <a:r>
              <a:rPr lang="en-US" sz="3335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33200" y="4368800"/>
            <a:ext cx="9842500" cy="139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74500" y="4686300"/>
            <a:ext cx="93599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앞으로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필요한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스택을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미리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알아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36200" y="6172200"/>
            <a:ext cx="12192000" cy="650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55800" y="5969000"/>
            <a:ext cx="7823200" cy="655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364200" y="10134600"/>
            <a:ext cx="4318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08300" y="2514600"/>
            <a:ext cx="8318500" cy="139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74700" y="3467100"/>
            <a:ext cx="8001000" cy="139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249400" y="3784600"/>
            <a:ext cx="64516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실무자들의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이야기를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들어보세요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90900" y="2806700"/>
            <a:ext cx="73406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공부하면서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커리어를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쌓아야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할까요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90200" y="4559300"/>
            <a:ext cx="10998200" cy="139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693400" y="4864100"/>
            <a:ext cx="105791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직무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스택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로드맵을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공부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계획도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세울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14600" y="6604000"/>
            <a:ext cx="9537700" cy="130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6604000"/>
            <a:ext cx="9385300" cy="321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71400" y="10007600"/>
            <a:ext cx="43307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30700" y="10007600"/>
            <a:ext cx="48387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14600" y="8089900"/>
            <a:ext cx="9537700" cy="607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15519400" y="7366000"/>
            <a:ext cx="3314700" cy="938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5400000">
            <a:off x="5626100" y="7353300"/>
            <a:ext cx="3314700" cy="9423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6438900"/>
            <a:ext cx="13373100" cy="608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60700" y="6299200"/>
            <a:ext cx="6362700" cy="624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514600"/>
            <a:ext cx="74041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89100" y="3467100"/>
            <a:ext cx="7099300" cy="139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325600" y="3784600"/>
            <a:ext cx="72263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요즘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인기있는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직무를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알아보세요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68700" y="2844800"/>
            <a:ext cx="69723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IT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시장의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트렌드가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궁금해요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51900" y="4559300"/>
            <a:ext cx="12623800" cy="139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788400" y="4864100"/>
            <a:ext cx="128016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허깅페이스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트렌드도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참고해서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포트폴리오에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활용할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73400" y="2514600"/>
            <a:ext cx="7632700" cy="139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60200" y="3467100"/>
            <a:ext cx="9550400" cy="139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30100" y="3784600"/>
            <a:ext cx="86614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'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'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뜨고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기업들의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공고를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살펴보세요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3600" y="2844800"/>
            <a:ext cx="69723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기업이나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추천을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받고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싶어요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15900" y="4559300"/>
            <a:ext cx="8394700" cy="139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601700" y="4864100"/>
            <a:ext cx="72771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'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'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만의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AI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추천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포지션도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82800" y="6451600"/>
            <a:ext cx="12077700" cy="107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8800" y="9271000"/>
            <a:ext cx="7213600" cy="425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82800" y="7696200"/>
            <a:ext cx="12077700" cy="833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30400" y="6451600"/>
            <a:ext cx="6997700" cy="262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5400000">
            <a:off x="6477000" y="6032500"/>
            <a:ext cx="3390900" cy="1197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16433800" y="8521700"/>
            <a:ext cx="33909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20800" y="5384800"/>
            <a:ext cx="5626100" cy="615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95400" y="8128000"/>
            <a:ext cx="5664200" cy="1092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모니터링하고</a:t>
            </a:r>
            <a:b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공고를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진단해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최적화하자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44600" y="65659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공고핏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49800" y="5384800"/>
            <a:ext cx="5626100" cy="6159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11700" y="8128000"/>
            <a:ext cx="5702300" cy="1092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놓쳤던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지원자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b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성장한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인재를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보자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3600" y="65659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채용핏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67300" y="3035300"/>
            <a:ext cx="142494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6184900"/>
            <a:ext cx="8813800" cy="688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85500" y="6184900"/>
            <a:ext cx="11798300" cy="688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30500" y="2514600"/>
            <a:ext cx="86741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93700" y="3276600"/>
            <a:ext cx="8394700" cy="139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335000" y="3594100"/>
            <a:ext cx="78994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숙련도가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얼마나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증가했는지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확인해보세요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4800" y="2806700"/>
            <a:ext cx="84455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성장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인재를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찾고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싶어요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44200" y="4368800"/>
            <a:ext cx="10731500" cy="139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28400" y="4686300"/>
            <a:ext cx="99060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과거에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지원했던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구직자들도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번에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관리가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가능합니다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09600" y="7594600"/>
            <a:ext cx="3048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96500" y="6273800"/>
            <a:ext cx="12814300" cy="654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6273800"/>
            <a:ext cx="8216900" cy="654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40100" y="2514600"/>
            <a:ext cx="74549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09700" y="3276600"/>
            <a:ext cx="7378700" cy="139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376400" y="3594100"/>
            <a:ext cx="68580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포지션을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분석해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이유를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알아보세요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5400" y="2806700"/>
            <a:ext cx="64643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지난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채용에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지원자수가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적어요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95000" y="4368800"/>
            <a:ext cx="10693400" cy="139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718800" y="4686300"/>
            <a:ext cx="10947400" cy="596900"/>
          </a:xfrm>
          <a:prstGeom prst="rect">
            <a:avLst/>
          </a:prstGeom>
          <a:effectLst>
            <a:outerShdw dir="2700000" dist="32564" blurRad="0">
              <a:srgbClr val="595959">
                <a:alpha val="40000"/>
              </a:srgbClr>
            </a:outerShdw>
          </a:effectLst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필요한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스택을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제대로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적었는지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확인할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>
            <a:hlinkClick r:id="rId5" tooltip=""/>
          </p:cNvPr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82100" y="5740400"/>
            <a:ext cx="11391900" cy="312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11600" y="5829300"/>
            <a:ext cx="49530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05200" y="2806700"/>
            <a:ext cx="5626100" cy="580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34500" y="2806700"/>
            <a:ext cx="5626100" cy="5803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21800" y="4902200"/>
            <a:ext cx="5664200" cy="195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인재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매칭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효과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58300" y="38354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996" b="true" i="false" u="none" strike="noStrike">
                <a:solidFill>
                  <a:srgbClr val="000000"/>
                </a:solidFill>
                <a:ea typeface="Pretendard Regular"/>
              </a:rPr>
              <a:t>구인</a:t>
            </a:r>
            <a:r>
              <a:rPr lang="en-US" sz="3996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96" b="tru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9000" y="3835400"/>
            <a:ext cx="57531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점핏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41700" y="4902200"/>
            <a:ext cx="5727700" cy="195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경쟁력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algn="ctr" lvl="0">
              <a:lnSpc>
                <a:spcPct val="150230"/>
              </a:lnSpc>
            </a:pP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매출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65400" y="2806700"/>
            <a:ext cx="5626100" cy="5803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27300" y="4902200"/>
            <a:ext cx="5702300" cy="195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취업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준비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제고</a:t>
            </a:r>
          </a:p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커리어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성장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ctr" lvl="0">
              <a:lnSpc>
                <a:spcPct val="150230"/>
              </a:lnSpc>
            </a:pP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306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63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9200" y="3835400"/>
            <a:ext cx="57785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996" b="tru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9321800"/>
            <a:ext cx="19253200" cy="294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350000" y="9944100"/>
            <a:ext cx="11671300" cy="1689100"/>
          </a:xfrm>
          <a:prstGeom prst="rect">
            <a:avLst/>
          </a:prstGeom>
        </p:spPr>
        <p:txBody>
          <a:bodyPr anchor="t" rtlCol="false" lIns="0" tIns="21145" rIns="0" bIns="0"/>
          <a:lstStyle/>
          <a:p>
            <a:pPr algn="ctr" lvl="0">
              <a:lnSpc>
                <a:spcPct val="1078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숙련도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결과의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  <a:p>
            <a:pPr algn="ctr" lvl="0">
              <a:lnSpc>
                <a:spcPct val="1078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ea typeface="Pretendard Regular"/>
              </a:rPr>
              <a:t>▾</a:t>
            </a:r>
          </a:p>
          <a:p>
            <a:pPr algn="ctr" lvl="0">
              <a:lnSpc>
                <a:spcPct val="1078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유의사항으로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안내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/ 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전문가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객관적인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등으로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보완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635500"/>
            <a:ext cx="4572000" cy="377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Section 5.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운영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20600" y="7099300"/>
            <a:ext cx="6388100" cy="570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7099300"/>
            <a:ext cx="5702300" cy="570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548600" y="13385800"/>
            <a:ext cx="3873500" cy="33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933" b="false" i="false" u="none" strike="noStrike">
                <a:solidFill>
                  <a:srgbClr val="C2C2C2"/>
                </a:solidFill>
                <a:latin typeface="Pretendard Regular"/>
              </a:rPr>
              <a:t>https://magazine.hankyung.com/job-joy/article/202102165181d</a:t>
            </a:r>
          </a:p>
          <a:p>
            <a:pPr algn="l" lvl="0">
              <a:lnSpc>
                <a:spcPct val="116199"/>
              </a:lnSpc>
            </a:pPr>
            <a:r>
              <a:rPr lang="en" sz="933" b="false" i="false" u="none" strike="noStrike">
                <a:solidFill>
                  <a:srgbClr val="C2C2C2"/>
                </a:solidFill>
                <a:latin typeface="Pretendard Regular"/>
              </a:rPr>
              <a:t>https://www.newsway.co.kr/news/view?ud=2017080708182837512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3800" y="3162300"/>
            <a:ext cx="6718300" cy="321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39200" y="3162300"/>
            <a:ext cx="6718300" cy="321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4432300"/>
            <a:ext cx="5207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4432300"/>
            <a:ext cx="52070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5300" y="3530600"/>
            <a:ext cx="3289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우리는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누구인가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300" y="4762500"/>
            <a:ext cx="5219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소속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TF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7500" y="3479800"/>
            <a:ext cx="3898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어떤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문제가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있는가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7500" y="4762500"/>
            <a:ext cx="57023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구직난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구인난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공존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채용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한파</a:t>
            </a:r>
          </a:p>
          <a:p>
            <a:pPr algn="l" lvl="0">
              <a:lnSpc>
                <a:spcPct val="133630"/>
              </a:lnSpc>
            </a:pP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사용량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 →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매출</a:t>
            </a:r>
            <a:r>
              <a:rPr lang="en-US" sz="3333" b="true" i="false" u="none" strike="noStrike" spc="-167">
                <a:solidFill>
                  <a:srgbClr val="FFBF1D"/>
                </a:solidFill>
                <a:latin typeface="Pretendard Regular"/>
              </a:rPr>
              <a:t>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감소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1117600" y="2616200"/>
            <a:ext cx="6908800" cy="3898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71900" y="3162300"/>
            <a:ext cx="6718300" cy="321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30700" y="4432300"/>
            <a:ext cx="52070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030700" y="3530600"/>
            <a:ext cx="34290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원인이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무엇인가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30700" y="4787900"/>
            <a:ext cx="6680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구직자의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기대치와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노동시장의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066" b="true" i="false" u="none" strike="noStrike" spc="-153">
                <a:solidFill>
                  <a:srgbClr val="FFBF1D"/>
                </a:solidFill>
                <a:ea typeface="Pretendard Regular"/>
              </a:rPr>
              <a:t>미스매치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16319500" y="2705100"/>
            <a:ext cx="69088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192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2800" y="2832100"/>
            <a:ext cx="54864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22600" y="2832100"/>
            <a:ext cx="5486400" cy="548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51300" y="3886200"/>
            <a:ext cx="3416300" cy="3517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38700" y="9042400"/>
            <a:ext cx="27432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Pretendard Bold"/>
              </a:rPr>
              <a:t>기타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Bold"/>
              </a:rPr>
              <a:t> DB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06400"/>
            <a:ext cx="184658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17200" y="4216400"/>
            <a:ext cx="3962400" cy="270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784600" y="10490200"/>
            <a:ext cx="47371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MongoDB : 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비정형데이터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Oracle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상용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라이선스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MySQL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점유율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하락세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64300" y="13169900"/>
            <a:ext cx="4965700" cy="31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05" b="false" i="false" u="none" strike="noStrike">
                <a:solidFill>
                  <a:srgbClr val="595959"/>
                </a:solidFill>
                <a:latin typeface="Pretendard Thin"/>
              </a:rPr>
              <a:t>* </a:t>
            </a:r>
            <a:r>
              <a:rPr lang="ko-KR" sz="1805" b="false" i="false" u="none" strike="noStrike">
                <a:solidFill>
                  <a:srgbClr val="595959"/>
                </a:solidFill>
                <a:ea typeface="Pretendard Thin"/>
              </a:rPr>
              <a:t>점유율</a:t>
            </a:r>
            <a:r>
              <a:rPr lang="en-US" sz="1805" b="false" i="false" u="none" strike="noStrike">
                <a:solidFill>
                  <a:srgbClr val="595959"/>
                </a:solidFill>
                <a:latin typeface="Pretendard Thin"/>
              </a:rPr>
              <a:t> </a:t>
            </a:r>
            <a:r>
              <a:rPr lang="ko-KR" sz="1805" b="false" i="false" u="none" strike="noStrike">
                <a:solidFill>
                  <a:srgbClr val="595959"/>
                </a:solidFill>
                <a:ea typeface="Pretendard Thin"/>
              </a:rPr>
              <a:t>순위</a:t>
            </a:r>
            <a:r>
              <a:rPr lang="en-US" sz="1805" b="false" i="false" u="none" strike="noStrike">
                <a:solidFill>
                  <a:srgbClr val="595959"/>
                </a:solidFill>
                <a:latin typeface="Pretendard Thin"/>
              </a:rPr>
              <a:t> </a:t>
            </a:r>
            <a:r>
              <a:rPr lang="ko-KR" sz="1805" b="false" i="false" u="none" strike="noStrike">
                <a:solidFill>
                  <a:srgbClr val="595959"/>
                </a:solidFill>
                <a:ea typeface="Pretendard Thin"/>
              </a:rPr>
              <a:t>집계</a:t>
            </a:r>
            <a:r>
              <a:rPr lang="en-US" sz="1805" b="false" i="false" u="none" strike="noStrike">
                <a:solidFill>
                  <a:srgbClr val="595959"/>
                </a:solidFill>
                <a:latin typeface="Pretendard Thin"/>
              </a:rPr>
              <a:t> </a:t>
            </a:r>
            <a:r>
              <a:rPr lang="ko-KR" sz="1805" b="false" i="false" u="none" strike="noStrike">
                <a:solidFill>
                  <a:srgbClr val="595959"/>
                </a:solidFill>
                <a:ea typeface="Pretendard Thin"/>
              </a:rPr>
              <a:t>기준</a:t>
            </a:r>
            <a:r>
              <a:rPr lang="en-US" sz="1805" b="false" i="false" u="none" strike="noStrike">
                <a:solidFill>
                  <a:srgbClr val="595959"/>
                </a:solidFill>
                <a:latin typeface="Pretendard Thin"/>
              </a:rPr>
              <a:t>: db-engines.com/en/ranking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19500" y="9042400"/>
            <a:ext cx="45212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000000"/>
                </a:solidFill>
                <a:latin typeface="Pretendard Bold"/>
              </a:rPr>
              <a:t>PostgreSQL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52800" y="10490200"/>
            <a:ext cx="4914900" cy="2082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정형데이터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적재에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적합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무료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오픈소스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서비스의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이점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RDBMS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점유율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지속적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상승세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Azure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이관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16600" y="4000500"/>
            <a:ext cx="2387600" cy="156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16600" y="5892800"/>
            <a:ext cx="1676400" cy="1676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86200" y="4508500"/>
            <a:ext cx="19431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192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78200" y="2832100"/>
            <a:ext cx="54864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60700" y="2832100"/>
            <a:ext cx="5486400" cy="548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17200" y="4216400"/>
            <a:ext cx="3962400" cy="270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91100" y="9042400"/>
            <a:ext cx="24765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000000"/>
                </a:solidFill>
                <a:latin typeface="Pretendard Bold"/>
              </a:rPr>
              <a:t>Fabric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06400"/>
            <a:ext cx="162814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560800" y="9042400"/>
            <a:ext cx="41148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000000"/>
                </a:solidFill>
                <a:latin typeface="Pretendard Bold"/>
              </a:rPr>
              <a:t>Databricks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5800" y="10566400"/>
            <a:ext cx="5892800" cy="1041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: Power BI service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용이성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단점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느린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19400" y="10464800"/>
            <a:ext cx="6096000" cy="1562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단점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관리에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주의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파이프라인이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Databricks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76700" y="3835400"/>
            <a:ext cx="3467100" cy="346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09900" y="3949700"/>
            <a:ext cx="61722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49900"/>
            <a:ext cx="22517100" cy="162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43200" y="5829300"/>
            <a:ext cx="22098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문제점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0400" y="5854700"/>
            <a:ext cx="22098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해결책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40400" y="5854700"/>
            <a:ext cx="28702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고려사항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0700" y="8572500"/>
            <a:ext cx="4381500" cy="2565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크롤링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실시간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수집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시도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Selenium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크롤링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함수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Azurite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로컬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테스트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시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성공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클라우드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환경에서는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실행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실패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환경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종속성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문제가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원인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9500" y="8572500"/>
            <a:ext cx="3771900" cy="34163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>Function App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단순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코드만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>Container App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코드가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구동될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환경까지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함께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배포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가능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컨테이너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7900" y="8572500"/>
            <a:ext cx="5232400" cy="3835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높은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비용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구조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Function App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높은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플랜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정의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Docker Image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저장을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클라우드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저장소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복잡한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환경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사용자가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Docker Image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관리해야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하므로</a:t>
            </a:r>
            <a:b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초기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설정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유지보수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느렸음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8001000"/>
            <a:ext cx="21805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12865100"/>
            <a:ext cx="218059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318000" y="10439400"/>
            <a:ext cx="48641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703300" y="5854700"/>
            <a:ext cx="15494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423400" y="10439400"/>
            <a:ext cx="48641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204700" y="8572500"/>
            <a:ext cx="4457700" cy="2133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Docker Image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환경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내장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컨테이너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실시간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파이프라인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성공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크롤링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- Event Hub - ASA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439900" y="10439400"/>
            <a:ext cx="48641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23400" y="5334000"/>
            <a:ext cx="2463800" cy="2057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477000" y="6096000"/>
            <a:ext cx="685800" cy="58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645900" y="6096000"/>
            <a:ext cx="685800" cy="58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725900" y="6096000"/>
            <a:ext cx="685800" cy="584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0662900" y="10452100"/>
            <a:ext cx="48641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130300" y="10426700"/>
            <a:ext cx="48641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60800" y="3670300"/>
            <a:ext cx="11557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592800" y="3657600"/>
            <a:ext cx="1092200" cy="1092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55900" y="3721100"/>
            <a:ext cx="16129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814800" y="3708400"/>
            <a:ext cx="1905000" cy="1003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20000" y="3606800"/>
            <a:ext cx="43434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905000" y="2628900"/>
            <a:ext cx="50546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종속성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25400" y="2628900"/>
            <a:ext cx="97028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컨테이너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배포로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성공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37200"/>
            <a:ext cx="22517100" cy="162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43200" y="5816600"/>
            <a:ext cx="22098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문제점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0400" y="5842000"/>
            <a:ext cx="22098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해결책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27700" y="5842000"/>
            <a:ext cx="28702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고려사항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8000" y="8509000"/>
            <a:ext cx="4457700" cy="2565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웹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서비스에서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로딩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지연되는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REST API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호출하는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DB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쿼리가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복잡하고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비효율적인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것으로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추정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7988300"/>
            <a:ext cx="211201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12852400"/>
            <a:ext cx="211201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318000" y="10426700"/>
            <a:ext cx="48641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703300" y="5842000"/>
            <a:ext cx="15494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000" b="false" i="false" u="none" strike="noStrike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423400" y="10426700"/>
            <a:ext cx="4864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439900" y="10426700"/>
            <a:ext cx="48641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23400" y="5321300"/>
            <a:ext cx="2463800" cy="205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477000" y="6083300"/>
            <a:ext cx="685800" cy="58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633200" y="6083300"/>
            <a:ext cx="685800" cy="58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725900" y="6083300"/>
            <a:ext cx="685800" cy="584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9977100" y="10426700"/>
            <a:ext cx="48641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130300" y="10414000"/>
            <a:ext cx="48641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061200" y="8509000"/>
            <a:ext cx="4572000" cy="1701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데이터베이스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인덱싱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최적화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시도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조회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빈도가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높은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컬럼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선별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
(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채용공고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직무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스택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개별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인덱스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복합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인덱스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EEC2"/>
                </a:highlight>
                <a:ea typeface="Pretendard Regular"/>
              </a:rPr>
              <a:t>설정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8200" y="8509000"/>
            <a:ext cx="4102100" cy="863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단축</a:t>
            </a:r>
          </a:p>
          <a:p>
            <a:pPr algn="l" lvl="2" indent="-342900" marL="650748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평균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응답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약</a:t>
            </a:r>
            <a:r>
              <a:rPr lang="en-US" sz="2424" b="false" i="false" u="none" strike="noStrike">
                <a:solidFill>
                  <a:srgbClr val="595959"/>
                </a:solidFill>
                <a:latin typeface="Pretendard Regular"/>
              </a:rPr>
              <a:t> 40% </a:t>
            </a:r>
            <a:r>
              <a:rPr lang="ko-KR" sz="2424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75200" y="8509000"/>
            <a:ext cx="4838700" cy="3835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성능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모니터링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성능은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빨라졌지만</a:t>
            </a:r>
            <a:b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수정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삭제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성능은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저하됨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활용률에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ea typeface="Pretendard Regular"/>
              </a:rPr>
              <a:t>따라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FFFFF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Regular"/>
              </a:rPr>
              <a:t>최소한의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Regular"/>
              </a:rPr>
              <a:t>인덱스만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Regular"/>
              </a:rPr>
              <a:t>유지</a:t>
            </a:r>
            <a:r>
              <a:rPr lang="en-US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Regular"/>
              </a:rPr>
              <a:t>관리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서비스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확장시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전략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캐싱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도입</a:t>
            </a:r>
          </a:p>
          <a:p>
            <a:pPr algn="l" lvl="2" indent="-342900" marL="6477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DB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수평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확장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59100" y="2692400"/>
            <a:ext cx="34798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로딩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지연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14400" y="2616200"/>
            <a:ext cx="65024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인덱싱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최적화로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81400" y="3670300"/>
            <a:ext cx="965200" cy="863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24400" y="3759200"/>
            <a:ext cx="1104900" cy="673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163800" y="3632200"/>
            <a:ext cx="863600" cy="965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06800" y="3683000"/>
            <a:ext cx="965200" cy="863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449800" y="3784600"/>
            <a:ext cx="1104900" cy="673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20000" y="3606800"/>
            <a:ext cx="43434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2806700"/>
            <a:ext cx="1041400" cy="104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45300" y="2806700"/>
            <a:ext cx="1041400" cy="104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34900" y="2806700"/>
            <a:ext cx="10414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224500" y="2806700"/>
            <a:ext cx="10414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4699000"/>
            <a:ext cx="48895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4699000"/>
            <a:ext cx="4889500" cy="90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49200" y="4699000"/>
            <a:ext cx="48895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389600" y="4699000"/>
            <a:ext cx="48895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57300" y="4216400"/>
            <a:ext cx="7747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1295400" y="8585200"/>
            <a:ext cx="5854700" cy="8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1000" y="4597400"/>
            <a:ext cx="36576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8300" y="5689600"/>
            <a:ext cx="36195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653054">
            <a:off x="5194300" y="4864100"/>
            <a:ext cx="762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8946945">
            <a:off x="5143500" y="5410200"/>
            <a:ext cx="8255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985000" y="4216400"/>
            <a:ext cx="7747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432300" y="8585200"/>
            <a:ext cx="5854700" cy="8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78700" y="4597400"/>
            <a:ext cx="36576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0" y="5689600"/>
            <a:ext cx="36195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653054">
            <a:off x="10922000" y="4864100"/>
            <a:ext cx="7620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8946945">
            <a:off x="10871200" y="5410200"/>
            <a:ext cx="8255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636500" y="4216400"/>
            <a:ext cx="7747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083800" y="8585200"/>
            <a:ext cx="5854700" cy="8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30200" y="4597400"/>
            <a:ext cx="36576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04800" y="5689600"/>
            <a:ext cx="36195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653054">
            <a:off x="16560800" y="4864100"/>
            <a:ext cx="7620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8946945">
            <a:off x="16510000" y="5410200"/>
            <a:ext cx="8255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402300" y="4216400"/>
            <a:ext cx="7747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849600" y="8585200"/>
            <a:ext cx="5854700" cy="88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0" y="4597400"/>
            <a:ext cx="36576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783300" y="5689600"/>
            <a:ext cx="36195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653054">
            <a:off x="22339300" y="4864100"/>
            <a:ext cx="7620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8946945">
            <a:off x="22288500" y="5410200"/>
            <a:ext cx="8255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955800" y="5994400"/>
            <a:ext cx="1498600" cy="723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80" b="true" i="false" u="none" strike="noStrike">
                <a:solidFill>
                  <a:srgbClr val="000000"/>
                </a:solidFill>
                <a:ea typeface="Pretendard Regular"/>
              </a:rPr>
              <a:t>책임성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74000" y="6045200"/>
            <a:ext cx="2654300" cy="1447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
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보호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보안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25500" y="6045200"/>
            <a:ext cx="3416300" cy="1447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투명성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b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거버넌스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011900" y="9017000"/>
            <a:ext cx="3556000" cy="723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08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80" b="tru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35200" y="6858000"/>
            <a:ext cx="3530600" cy="8509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공개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공고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텍스트만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크롤링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robots.txt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약관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준수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55800" y="9017000"/>
            <a:ext cx="1498600" cy="723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80" b="true" i="false" u="none" strike="noStrike">
                <a:solidFill>
                  <a:srgbClr val="000000"/>
                </a:solidFill>
                <a:ea typeface="Pretendard Regular"/>
              </a:rPr>
              <a:t>포용성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35200" y="9906000"/>
            <a:ext cx="4521200" cy="8509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통계자료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근거한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더미데이터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학력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지역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성별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경력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편향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배제</a:t>
            </a:r>
            <a:r>
              <a:rPr lang="en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74000" y="7772400"/>
            <a:ext cx="4508500" cy="29845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민감정보는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Azure 
Key Valult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저장하여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전달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
(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예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: Event hub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)
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토큰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인증으로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사용자별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접근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제어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
(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예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구직자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기업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로그인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36600" y="7772400"/>
            <a:ext cx="3937000" cy="1701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메달리온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아키텍처에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테이블별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명세서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메타데이터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기록하여</a:t>
            </a:r>
            <a:b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거버넌스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확보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354800" y="6858000"/>
            <a:ext cx="3390900" cy="12827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숙련도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측정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시스템을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도입하여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주관성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최소화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050000" y="5994400"/>
            <a:ext cx="1498600" cy="723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80" b="true" i="false" u="none" strike="noStrike">
                <a:solidFill>
                  <a:srgbClr val="000000"/>
                </a:solidFill>
                <a:ea typeface="Pretendard Regular"/>
              </a:rPr>
              <a:t>공정성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9354800" y="9906000"/>
            <a:ext cx="3619500" cy="12827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생성형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AI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한계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
→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안내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안정성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지속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검토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예정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048000" y="4787900"/>
            <a:ext cx="10287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ea typeface="Pretendard Bold"/>
              </a:rPr>
              <a:t>수집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763000" y="4800600"/>
            <a:ext cx="10287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ea typeface="Pretendard Bold"/>
              </a:rPr>
              <a:t>처리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478000" y="4800600"/>
            <a:ext cx="10287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ea typeface="Pretendard Bold"/>
              </a:rPr>
              <a:t>관리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9913600" y="4800600"/>
            <a:ext cx="14732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ea typeface="Pretendard Bold"/>
              </a:rPr>
              <a:t>모델링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43200" y="3175000"/>
            <a:ext cx="6667500" cy="786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01100" y="3175000"/>
            <a:ext cx="6642100" cy="7861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73300" y="3175000"/>
            <a:ext cx="6527800" cy="786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4584700"/>
            <a:ext cx="2387600" cy="238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34700" y="4406900"/>
            <a:ext cx="2387600" cy="238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89500" y="4406900"/>
            <a:ext cx="23876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72100" y="48768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13300" y="5054600"/>
            <a:ext cx="14478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17300" y="4927600"/>
            <a:ext cx="14097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876800" y="10922000"/>
            <a:ext cx="1333500" cy="157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1455400" y="10922000"/>
            <a:ext cx="1333500" cy="157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8110200" y="10922000"/>
            <a:ext cx="1333500" cy="1574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737100" y="7239000"/>
            <a:ext cx="17780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true" i="false" u="none" strike="noStrike">
                <a:solidFill>
                  <a:srgbClr val="000000"/>
                </a:solidFill>
                <a:latin typeface="Pretendard Regular"/>
              </a:rPr>
              <a:t>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83200" y="7086600"/>
            <a:ext cx="17526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true" i="false" u="none" strike="noStrike">
                <a:solidFill>
                  <a:srgbClr val="EEEEEE"/>
                </a:solidFill>
                <a:latin typeface="Pretendard Regular"/>
              </a:rPr>
              <a:t>Notion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93500" y="7061200"/>
            <a:ext cx="14351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8" b="true" i="false" u="none" strike="noStrike">
                <a:solidFill>
                  <a:srgbClr val="000000"/>
                </a:solidFill>
                <a:latin typeface="Pretendard Regular"/>
              </a:rPr>
              <a:t>Excel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16300" y="8750300"/>
            <a:ext cx="44069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8" b="true" i="false" u="none" strike="noStrike">
                <a:solidFill>
                  <a:srgbClr val="000000"/>
                </a:solidFill>
                <a:ea typeface="Pretendard Regular"/>
              </a:rPr>
              <a:t>소통</a:t>
            </a:r>
            <a:r>
              <a:rPr lang="en-US" sz="4208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8" b="true" i="false" u="none" strike="noStrike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4208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8" b="true" i="false" u="none" strike="noStrike">
                <a:solidFill>
                  <a:srgbClr val="000000"/>
                </a:solidFill>
                <a:ea typeface="Pretendard Regular"/>
              </a:rPr>
              <a:t>알림봇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91800" y="8750300"/>
            <a:ext cx="3073400" cy="749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208" b="true" i="false" u="none" strike="noStrike">
                <a:solidFill>
                  <a:srgbClr val="000000"/>
                </a:solidFill>
                <a:ea typeface="Pretendard Regular"/>
              </a:rPr>
              <a:t>테이블</a:t>
            </a:r>
            <a:r>
              <a:rPr lang="en-US" sz="4208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true" i="false" u="none" strike="noStrike">
                <a:solidFill>
                  <a:srgbClr val="000000"/>
                </a:solidFill>
                <a:ea typeface="Pretendard Regular"/>
              </a:rPr>
              <a:t>명세서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05200" y="8750300"/>
            <a:ext cx="53213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8" b="true" i="false" u="none" strike="noStrike">
                <a:solidFill>
                  <a:srgbClr val="EEEEEE"/>
                </a:solidFill>
                <a:ea typeface="Pretendard Regular"/>
              </a:rPr>
              <a:t>회의록</a:t>
            </a:r>
            <a:r>
              <a:rPr lang="en-US" sz="4208" b="true" i="false" u="none" strike="noStrike">
                <a:solidFill>
                  <a:srgbClr val="EEEEEE"/>
                </a:solidFill>
                <a:latin typeface="Pretendard Regular"/>
              </a:rPr>
              <a:t>, </a:t>
            </a:r>
            <a:r>
              <a:rPr lang="ko-KR" sz="4208" b="true" i="false" u="none" strike="noStrike">
                <a:solidFill>
                  <a:srgbClr val="EEEEEE"/>
                </a:solidFill>
                <a:ea typeface="Pretendard Regular"/>
              </a:rPr>
              <a:t>역할</a:t>
            </a:r>
            <a:r>
              <a:rPr lang="en-US" sz="4208" b="true" i="false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4208" b="true" i="false" u="none" strike="noStrike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4208" b="true" i="false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4208" b="true" i="false" u="none" strike="noStrike">
                <a:solidFill>
                  <a:srgbClr val="EEEEEE"/>
                </a:solidFill>
                <a:ea typeface="Pretendard Regular"/>
              </a:rPr>
              <a:t>일정관리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2260600" y="1066800"/>
            <a:ext cx="2222500" cy="6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079500"/>
            <a:ext cx="9652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-660400"/>
            <a:ext cx="12192000" cy="1437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500" y="5702300"/>
            <a:ext cx="70612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Section 6.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3716000" y="10439400"/>
            <a:ext cx="7899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39700" y="10477500"/>
            <a:ext cx="1676400" cy="100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2565400"/>
            <a:ext cx="1955800" cy="195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41600" y="3073400"/>
            <a:ext cx="1181100" cy="1803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17800" y="5003800"/>
            <a:ext cx="10033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000000"/>
                </a:solidFill>
                <a:ea typeface="Pretendard Regular"/>
              </a:rPr>
              <a:t>김시온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60600" y="6235700"/>
            <a:ext cx="1955800" cy="195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28900" y="6832600"/>
            <a:ext cx="1282700" cy="1752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68600" y="8674100"/>
            <a:ext cx="10033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000000"/>
                </a:solidFill>
                <a:ea typeface="Pretendard Regular"/>
              </a:rPr>
              <a:t>김지민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944100"/>
            <a:ext cx="1955800" cy="195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17800" y="10541000"/>
            <a:ext cx="1054100" cy="175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06700" y="12382500"/>
            <a:ext cx="10033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000000"/>
                </a:solidFill>
                <a:ea typeface="Pretendard Regular"/>
              </a:rPr>
              <a:t>박형진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39700" y="2552700"/>
            <a:ext cx="1955800" cy="195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68300" y="3238500"/>
            <a:ext cx="1511300" cy="163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73100" y="5003800"/>
            <a:ext cx="10033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000000"/>
                </a:solidFill>
                <a:ea typeface="Pretendard Regular"/>
              </a:rPr>
              <a:t>송누림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92700" y="7264400"/>
            <a:ext cx="49530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임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—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임할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때는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어려웠지만</a:t>
            </a:r>
            <a:b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대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—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대이터를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깊게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다루고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건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—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건너온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끝에서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성취를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느낍니다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55800" y="10325100"/>
            <a:ext cx="36322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ExtraLight"/>
              </a:rPr>
              <a:t/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39700" y="6121400"/>
            <a:ext cx="1955800" cy="195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195300" y="6642100"/>
            <a:ext cx="1257300" cy="1765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373100" y="8559800"/>
            <a:ext cx="10033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37" b="false" i="false" u="none" strike="noStrike">
                <a:solidFill>
                  <a:srgbClr val="000000"/>
                </a:solidFill>
                <a:ea typeface="Pretendard Regular"/>
              </a:rPr>
              <a:t>이민지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855700" y="7708900"/>
            <a:ext cx="1193800" cy="901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724400" y="2679700"/>
            <a:ext cx="70993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RAG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모델링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대시보드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24400" y="6464300"/>
            <a:ext cx="64135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RAG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모델링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웹앱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35500" y="10083800"/>
            <a:ext cx="52832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엔지니어링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532100" y="2552700"/>
            <a:ext cx="45720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대시보드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97200" y="7035800"/>
            <a:ext cx="8788400" cy="1892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도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도개교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팀과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함께해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달동안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즐거웠습니다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개개인의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역량과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팀웍이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뛰어난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팀이라</a:t>
            </a:r>
          </a:p>
          <a:p>
            <a:pPr algn="l" lvl="0">
              <a:lnSpc>
                <a:spcPct val="116199"/>
              </a:lnSpc>
            </a:pP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많은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걸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배웠습니다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교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교생하셧습니다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~~~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08300" y="6223000"/>
            <a:ext cx="45720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/ 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대시보드</a:t>
            </a:r>
            <a:r>
              <a:rPr lang="en-US" sz="3229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29" b="true" i="false" u="none" strike="noStrike">
                <a:solidFill>
                  <a:srgbClr val="595959"/>
                </a:solidFill>
                <a:ea typeface="Pretendard Regular"/>
              </a:rPr>
              <a:t>개발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71800" y="3289300"/>
            <a:ext cx="64643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엘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엘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릭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릭서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..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랑해요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92700" y="3505200"/>
            <a:ext cx="29591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데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분석가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이젠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할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터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ㅡ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터벅터벅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..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92700" y="11061700"/>
            <a:ext cx="36957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얘들아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6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개월동안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수고했고</a:t>
            </a:r>
          </a:p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나중에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웃으면서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보자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05200" y="7861300"/>
            <a:ext cx="876300" cy="876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093700" y="3086100"/>
            <a:ext cx="1155700" cy="901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472041">
            <a:off x="2946400" y="2933700"/>
            <a:ext cx="7239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431500" y="-241300"/>
            <a:ext cx="952500" cy="1437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37300" y="8432800"/>
            <a:ext cx="103378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83600" y="4254500"/>
            <a:ext cx="11404600" cy="312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13100" y="4343400"/>
            <a:ext cx="4965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471900" y="3162300"/>
            <a:ext cx="6718300" cy="321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25900" y="4432300"/>
            <a:ext cx="520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78300" y="3530600"/>
            <a:ext cx="34290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원인이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무엇인가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40200" y="4787900"/>
            <a:ext cx="6680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구직자의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기대치와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노동시장의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066" b="true" i="false" u="none" strike="noStrike" spc="-153">
                <a:solidFill>
                  <a:srgbClr val="FFBF1D"/>
                </a:solidFill>
                <a:ea typeface="Pretendard Regular"/>
              </a:rPr>
              <a:t>미스매치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3162300"/>
            <a:ext cx="6718300" cy="321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39200" y="3162300"/>
            <a:ext cx="6718300" cy="321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4432300"/>
            <a:ext cx="5207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21800" y="4432300"/>
            <a:ext cx="52070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65300" y="3530600"/>
            <a:ext cx="3289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우리는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누구인가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5300" y="4762500"/>
            <a:ext cx="5219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소속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TF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1800" y="3479800"/>
            <a:ext cx="3898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어떤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문제가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있는가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21800" y="4762500"/>
            <a:ext cx="5702300" cy="182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구직난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구인난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공존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채용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한파</a:t>
            </a:r>
          </a:p>
          <a:p>
            <a:pPr algn="l" lvl="0">
              <a:lnSpc>
                <a:spcPct val="133630"/>
              </a:lnSpc>
            </a:pP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사용량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 →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매출</a:t>
            </a:r>
            <a:r>
              <a:rPr lang="en-US" sz="3333" b="true" i="false" u="none" strike="noStrike" spc="-167">
                <a:solidFill>
                  <a:srgbClr val="FFBF1D"/>
                </a:solidFill>
                <a:latin typeface="Pretendard Regular"/>
              </a:rPr>
              <a:t>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33630"/>
              </a:lnSpc>
            </a:pPr>
            <a:r>
              <a:rPr lang="en" sz="2670" b="false" i="false" u="none" strike="noStrike" spc="-134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51700" y="13246100"/>
            <a:ext cx="4305300" cy="33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구인기업과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구직자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간의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채용자격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인식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차이에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관한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연구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(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이려화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&amp;</a:t>
            </a:r>
            <a:r>
              <a:rPr lang="ko-KR" sz="933" b="false" i="false" u="none" strike="noStrike">
                <a:solidFill>
                  <a:srgbClr val="C2C2C2"/>
                </a:solidFill>
                <a:ea typeface="Pretendard Regular"/>
              </a:rPr>
              <a:t>허성호</a:t>
            </a:r>
            <a:r>
              <a:rPr lang="en-US" sz="933" b="false" i="false" u="none" strike="noStrike">
                <a:solidFill>
                  <a:srgbClr val="C2C2C2"/>
                </a:solidFill>
                <a:latin typeface="Pretendard Regular"/>
              </a:rPr>
              <a:t>, 2020)</a:t>
            </a:r>
          </a:p>
          <a:p>
            <a:pPr algn="l" lvl="0">
              <a:lnSpc>
                <a:spcPct val="116199"/>
              </a:lnSpc>
            </a:pPr>
            <a:r>
              <a:rPr lang="en" sz="933" b="false" i="false" u="none" strike="noStrike">
                <a:solidFill>
                  <a:srgbClr val="C2C2C2"/>
                </a:solidFill>
                <a:latin typeface="Pretendard Regular"/>
              </a:rPr>
              <a:t>(www.joongang.co.kr/article/25271697, www.joongang.co.kr/article/25042440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1117600" y="2616200"/>
            <a:ext cx="14693900" cy="389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8039100"/>
            <a:ext cx="7264400" cy="466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67800" y="7721600"/>
            <a:ext cx="5727700" cy="497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5400000">
            <a:off x="10617200" y="8407400"/>
            <a:ext cx="2997200" cy="557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92400" y="7912100"/>
            <a:ext cx="7594600" cy="477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18173700" y="7581900"/>
            <a:ext cx="2489200" cy="773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471900" y="3162300"/>
            <a:ext cx="6718300" cy="321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25900" y="4432300"/>
            <a:ext cx="52070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78300" y="3530600"/>
            <a:ext cx="34290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원인이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무엇인가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0200" y="4787900"/>
            <a:ext cx="6680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구직자의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기대치와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노동시장의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066" b="true" i="false" u="none" strike="noStrike" spc="-153">
                <a:solidFill>
                  <a:srgbClr val="FFBF1D"/>
                </a:solidFill>
                <a:ea typeface="Pretendard Regular"/>
              </a:rPr>
              <a:t>미스매치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39200" y="3162300"/>
            <a:ext cx="6718300" cy="321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3162300"/>
            <a:ext cx="6718300" cy="321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34000"/>
          </a:blip>
          <a:stretch>
            <a:fillRect/>
          </a:stretch>
        </p:blipFill>
        <p:spPr>
          <a:xfrm rot="-5400000">
            <a:off x="11264900" y="7645400"/>
            <a:ext cx="21463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8547100"/>
            <a:ext cx="21932900" cy="304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12115800" y="6159500"/>
            <a:ext cx="4318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30100" y="6273800"/>
            <a:ext cx="203200" cy="20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4343400" y="6159500"/>
            <a:ext cx="4318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57700" y="6273800"/>
            <a:ext cx="203200" cy="203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810000" y="9169400"/>
            <a:ext cx="17106900" cy="186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현재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가용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자원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</a:p>
          <a:p>
            <a:pPr algn="ctr" lvl="0">
              <a:lnSpc>
                <a:spcPct val="1244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플랫폼이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개선할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있고</a:t>
            </a:r>
          </a:p>
          <a:p>
            <a:pPr algn="ctr" lvl="0">
              <a:lnSpc>
                <a:spcPct val="124499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구직자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,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구인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기업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,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플랫폼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모두</a:t>
            </a:r>
            <a:r>
              <a:rPr lang="en-US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latin typeface="Pretendard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highlight>
                  <a:srgbClr val="FFBF1D"/>
                </a:highlight>
                <a:ea typeface="Pretendard Regular"/>
              </a:rPr>
              <a:t>만족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해결방안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 rot="-5400000">
            <a:off x="11963400" y="-355600"/>
            <a:ext cx="444500" cy="1537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4445000"/>
            <a:ext cx="52070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93200" y="4445000"/>
            <a:ext cx="52070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62100" y="3530600"/>
            <a:ext cx="3289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우리는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누구인가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2100" y="4762500"/>
            <a:ext cx="5219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소속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TF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7500" y="3479800"/>
            <a:ext cx="3898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어떤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문제가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있는가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7500" y="4762500"/>
            <a:ext cx="5702300" cy="182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구직난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구인난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공존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채용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한파</a:t>
            </a:r>
          </a:p>
          <a:p>
            <a:pPr algn="l" lvl="0">
              <a:lnSpc>
                <a:spcPct val="133630"/>
              </a:lnSpc>
            </a:pP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사용량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 →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매출</a:t>
            </a:r>
            <a:r>
              <a:rPr lang="en-US" sz="3333" b="true" i="false" u="none" strike="noStrike" spc="-167">
                <a:solidFill>
                  <a:srgbClr val="FFBF1D"/>
                </a:solidFill>
                <a:latin typeface="Pretendard Regular"/>
              </a:rPr>
              <a:t>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33630"/>
              </a:lnSpc>
            </a:pPr>
            <a:r>
              <a:rPr lang="en" sz="2670" b="false" i="false" u="none" strike="noStrike" spc="-134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9608800" y="6146800"/>
            <a:ext cx="431800" cy="43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710400" y="6261100"/>
            <a:ext cx="203200" cy="203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>
            <a:alphaModFix amt="34000"/>
          </a:blip>
          <a:stretch>
            <a:fillRect/>
          </a:stretch>
        </p:blipFill>
        <p:spPr>
          <a:xfrm rot="-5400000">
            <a:off x="4241800" y="6781800"/>
            <a:ext cx="584200" cy="50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alphaModFix amt="34000"/>
          </a:blip>
          <a:stretch>
            <a:fillRect/>
          </a:stretch>
        </p:blipFill>
        <p:spPr>
          <a:xfrm rot="-5400000">
            <a:off x="19570700" y="6781800"/>
            <a:ext cx="584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471900" y="3162300"/>
            <a:ext cx="6718300" cy="321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25900" y="4432300"/>
            <a:ext cx="52070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78300" y="3530600"/>
            <a:ext cx="34290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원인이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무엇인가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0200" y="4787900"/>
            <a:ext cx="6680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구직자의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기대치와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66" b="false" i="false" u="none" strike="noStrike" spc="-153">
                <a:solidFill>
                  <a:srgbClr val="FFFFFF"/>
                </a:solidFill>
                <a:ea typeface="Pretendard Regular"/>
              </a:rPr>
              <a:t>노동시장의</a:t>
            </a:r>
            <a:r>
              <a:rPr lang="en-US" sz="3066" b="false" i="false" u="none" strike="noStrike" spc="-153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066" b="true" i="false" u="none" strike="noStrike" spc="-153">
                <a:solidFill>
                  <a:srgbClr val="FFBF1D"/>
                </a:solidFill>
                <a:ea typeface="Pretendard Regular"/>
              </a:rPr>
              <a:t>미스매치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 rot="-5400000">
            <a:off x="11264900" y="7645400"/>
            <a:ext cx="21463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 rot="-5400000">
            <a:off x="11963400" y="-355600"/>
            <a:ext cx="444500" cy="1537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 rot="-5400000">
            <a:off x="4241800" y="6781800"/>
            <a:ext cx="5842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 rot="-5400000">
            <a:off x="19570700" y="6781800"/>
            <a:ext cx="5842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39200" y="3162300"/>
            <a:ext cx="6718300" cy="321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3162300"/>
            <a:ext cx="6718300" cy="321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4445000"/>
            <a:ext cx="5207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93200" y="4445000"/>
            <a:ext cx="52070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2100" y="3530600"/>
            <a:ext cx="3289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우리는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누구인가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2100" y="4762500"/>
            <a:ext cx="5219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점핏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소속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TF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7500" y="3479800"/>
            <a:ext cx="3898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어떤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문제가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Bold"/>
              </a:rPr>
              <a:t>있는가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500" y="4762500"/>
            <a:ext cx="5702300" cy="182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3630"/>
              </a:lnSpc>
            </a:pP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구직난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" sz="3333" b="true" i="false" u="none" strike="noStrike" spc="-167">
                <a:solidFill>
                  <a:srgbClr val="FFBF1D"/>
                </a:solidFill>
                <a:ea typeface="Pretendard Regular"/>
              </a:rPr>
              <a:t>구인난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공존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채용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한파</a:t>
            </a:r>
          </a:p>
          <a:p>
            <a:pPr algn="l" lvl="0">
              <a:lnSpc>
                <a:spcPct val="133630"/>
              </a:lnSpc>
            </a:pP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→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사용량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 spc="-167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3333" b="false" i="false" u="none" strike="noStrike" spc="-167">
                <a:solidFill>
                  <a:srgbClr val="FFFFFF"/>
                </a:solidFill>
                <a:latin typeface="Pretendard Regular"/>
              </a:rPr>
              <a:t> →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매출</a:t>
            </a:r>
            <a:r>
              <a:rPr lang="en-US" sz="3333" b="true" i="false" u="none" strike="noStrike" spc="-167">
                <a:solidFill>
                  <a:srgbClr val="FFBF1D"/>
                </a:solidFill>
                <a:latin typeface="Pretendard Regular"/>
              </a:rPr>
              <a:t> </a:t>
            </a:r>
            <a:r>
              <a:rPr lang="ko-KR" sz="3333" b="true" i="false" u="none" strike="noStrike" spc="-167">
                <a:solidFill>
                  <a:srgbClr val="FFBF1D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33630"/>
              </a:lnSpc>
            </a:pPr>
            <a:r>
              <a:rPr lang="en" sz="2670" b="false" i="false" u="none" strike="noStrike" spc="-134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9500" y="406400"/>
            <a:ext cx="142494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1562100"/>
            <a:ext cx="22174200" cy="5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12115800" y="6159500"/>
            <a:ext cx="4318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73800"/>
            <a:ext cx="203200" cy="20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4343400" y="6159500"/>
            <a:ext cx="431800" cy="431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7700" y="6273800"/>
            <a:ext cx="203200" cy="20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9608800" y="6146800"/>
            <a:ext cx="431800" cy="43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710400" y="6261100"/>
            <a:ext cx="203200" cy="203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99600" y="9093200"/>
            <a:ext cx="9398000" cy="257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156200" y="9169400"/>
            <a:ext cx="4089400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